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0" r:id="rId2"/>
  </p:sldMasterIdLst>
  <p:notesMasterIdLst>
    <p:notesMasterId r:id="rId8"/>
  </p:notesMasterIdLst>
  <p:sldIdLst>
    <p:sldId id="302" r:id="rId3"/>
    <p:sldId id="345" r:id="rId4"/>
    <p:sldId id="350" r:id="rId5"/>
    <p:sldId id="347" r:id="rId6"/>
    <p:sldId id="349" r:id="rId7"/>
  </p:sldIdLst>
  <p:sldSz cx="10058400" cy="7772400"/>
  <p:notesSz cx="9601200" cy="7315200"/>
  <p:defaultTextStyle>
    <a:defPPr>
      <a:defRPr lang="en-US"/>
    </a:defPPr>
    <a:lvl1pPr marL="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380A"/>
    <a:srgbClr val="7E2704"/>
    <a:srgbClr val="611E03"/>
    <a:srgbClr val="D5742B"/>
    <a:srgbClr val="603404"/>
    <a:srgbClr val="FEE1AC"/>
    <a:srgbClr val="404040"/>
    <a:srgbClr val="663300"/>
    <a:srgbClr val="775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4660"/>
  </p:normalViewPr>
  <p:slideViewPr>
    <p:cSldViewPr>
      <p:cViewPr>
        <p:scale>
          <a:sx n="100" d="100"/>
          <a:sy n="100" d="100"/>
        </p:scale>
        <p:origin x="-624" y="360"/>
      </p:cViewPr>
      <p:guideLst>
        <p:guide orient="horz" pos="2256"/>
        <p:guide orient="horz" pos="960"/>
        <p:guide pos="6096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image" Target="../media/image12.jpg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image" Target="../media/image12.jpg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24F5C-321A-4D80-BF85-B1EE0D02590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EB1515-73F5-4245-BC76-6D29B5AC62FA}">
      <dgm:prSet phldrT="[Text]"/>
      <dgm:spPr/>
      <dgm:t>
        <a:bodyPr/>
        <a:lstStyle/>
        <a:p>
          <a:r>
            <a:rPr lang="en-US" b="1" dirty="0" smtClean="0"/>
            <a:t>Taxicab Companies</a:t>
          </a:r>
          <a:endParaRPr lang="en-US" b="1" dirty="0"/>
        </a:p>
      </dgm:t>
    </dgm:pt>
    <dgm:pt modelId="{A82833B1-B85A-43FA-A5A2-BE5AA50679BE}" type="parTrans" cxnId="{29FAFFEA-C49E-422E-91E0-78C30E5AAB18}">
      <dgm:prSet/>
      <dgm:spPr/>
      <dgm:t>
        <a:bodyPr/>
        <a:lstStyle/>
        <a:p>
          <a:endParaRPr lang="en-US"/>
        </a:p>
      </dgm:t>
    </dgm:pt>
    <dgm:pt modelId="{CB5B762D-8806-4819-B57D-3B7D737DBBE8}" type="sibTrans" cxnId="{29FAFFEA-C49E-422E-91E0-78C30E5AAB18}">
      <dgm:prSet/>
      <dgm:spPr/>
      <dgm:t>
        <a:bodyPr/>
        <a:lstStyle/>
        <a:p>
          <a:endParaRPr lang="en-US"/>
        </a:p>
      </dgm:t>
    </dgm:pt>
    <dgm:pt modelId="{25A4EB54-E35E-4EA1-AE8F-E211860DFCB8}">
      <dgm:prSet/>
      <dgm:spPr/>
      <dgm:t>
        <a:bodyPr/>
        <a:lstStyle/>
        <a:p>
          <a:r>
            <a:rPr lang="en-US" b="1" dirty="0" smtClean="0"/>
            <a:t>Dispatch Companies</a:t>
          </a:r>
          <a:endParaRPr lang="en-US" b="1" dirty="0"/>
        </a:p>
      </dgm:t>
    </dgm:pt>
    <dgm:pt modelId="{E3A3E415-7233-4B0A-BCB3-2FFBE1398897}" type="parTrans" cxnId="{1F003D42-1A06-408D-BAB5-7EAB07AD3EB5}">
      <dgm:prSet/>
      <dgm:spPr/>
      <dgm:t>
        <a:bodyPr/>
        <a:lstStyle/>
        <a:p>
          <a:endParaRPr lang="en-US"/>
        </a:p>
      </dgm:t>
    </dgm:pt>
    <dgm:pt modelId="{BC15CFBB-425F-49AE-B32F-9EA4AE3345CD}" type="sibTrans" cxnId="{1F003D42-1A06-408D-BAB5-7EAB07AD3EB5}">
      <dgm:prSet/>
      <dgm:spPr/>
      <dgm:t>
        <a:bodyPr/>
        <a:lstStyle/>
        <a:p>
          <a:endParaRPr lang="en-US"/>
        </a:p>
      </dgm:t>
    </dgm:pt>
    <dgm:pt modelId="{A5B903C3-FF9F-4729-A8A0-A7E6A3C0C5EA}">
      <dgm:prSet phldrT="[Text]"/>
      <dgm:spPr/>
      <dgm:t>
        <a:bodyPr/>
        <a:lstStyle/>
        <a:p>
          <a:r>
            <a:rPr lang="en-US" b="0" dirty="0" smtClean="0">
              <a:solidFill>
                <a:schemeClr val="accent2">
                  <a:lumMod val="50000"/>
                </a:schemeClr>
              </a:solidFill>
            </a:rPr>
            <a:t>Regulatory authority for  taxicab companies. Monitoring compliance in areas such as vehicle safety, vehicle age, insurance requirements, cleanliness and color-scheme.</a:t>
          </a:r>
          <a:endParaRPr lang="en-US" b="0" dirty="0">
            <a:solidFill>
              <a:schemeClr val="accent2">
                <a:lumMod val="50000"/>
              </a:schemeClr>
            </a:solidFill>
          </a:endParaRPr>
        </a:p>
      </dgm:t>
    </dgm:pt>
    <dgm:pt modelId="{AB511658-39CC-4DED-A65B-0BC62BDBF386}" type="parTrans" cxnId="{ABCD737F-BD4B-4838-9BF1-B7F5773B0E5E}">
      <dgm:prSet/>
      <dgm:spPr/>
      <dgm:t>
        <a:bodyPr/>
        <a:lstStyle/>
        <a:p>
          <a:endParaRPr lang="en-US"/>
        </a:p>
      </dgm:t>
    </dgm:pt>
    <dgm:pt modelId="{7B202242-FD2F-4B0F-AD27-B045C3F78982}" type="sibTrans" cxnId="{ABCD737F-BD4B-4838-9BF1-B7F5773B0E5E}">
      <dgm:prSet/>
      <dgm:spPr/>
      <dgm:t>
        <a:bodyPr/>
        <a:lstStyle/>
        <a:p>
          <a:endParaRPr lang="en-US"/>
        </a:p>
      </dgm:t>
    </dgm:pt>
    <dgm:pt modelId="{6F0E7A1D-FF7E-4305-800F-73E8BC0FB283}">
      <dgm:prSet/>
      <dgm:spPr/>
      <dgm:t>
        <a:bodyPr/>
        <a:lstStyle/>
        <a:p>
          <a:r>
            <a:rPr lang="en-US" b="0" dirty="0" smtClean="0">
              <a:solidFill>
                <a:schemeClr val="accent2">
                  <a:lumMod val="50000"/>
                </a:schemeClr>
              </a:solidFill>
            </a:rPr>
            <a:t>The agency partners with local dispatch companies to facilitate requests for transportation services for programs such as Transport-DC (</a:t>
          </a:r>
          <a:r>
            <a:rPr lang="en-US" b="0" dirty="0" err="1" smtClean="0">
              <a:solidFill>
                <a:schemeClr val="accent2">
                  <a:lumMod val="50000"/>
                </a:schemeClr>
              </a:solidFill>
            </a:rPr>
            <a:t>ParaTransit</a:t>
          </a:r>
          <a:r>
            <a:rPr lang="en-US" b="0" dirty="0" smtClean="0">
              <a:solidFill>
                <a:schemeClr val="accent2">
                  <a:lumMod val="50000"/>
                </a:schemeClr>
              </a:solidFill>
            </a:rPr>
            <a:t>).</a:t>
          </a:r>
          <a:endParaRPr lang="en-US" b="1" i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E3535F1-9C6D-4FDE-B456-2F14E5D491D5}" type="parTrans" cxnId="{C0EC8EE5-AD46-44C0-ACCF-F921F00254C8}">
      <dgm:prSet/>
      <dgm:spPr/>
      <dgm:t>
        <a:bodyPr/>
        <a:lstStyle/>
        <a:p>
          <a:endParaRPr lang="en-US"/>
        </a:p>
      </dgm:t>
    </dgm:pt>
    <dgm:pt modelId="{76452ED1-F2AF-4690-B638-055474E3C225}" type="sibTrans" cxnId="{C0EC8EE5-AD46-44C0-ACCF-F921F00254C8}">
      <dgm:prSet/>
      <dgm:spPr/>
      <dgm:t>
        <a:bodyPr/>
        <a:lstStyle/>
        <a:p>
          <a:endParaRPr lang="en-US"/>
        </a:p>
      </dgm:t>
    </dgm:pt>
    <dgm:pt modelId="{DE9B9EA0-14AD-41A9-B33D-F4AEC3F9FBDD}">
      <dgm:prSet custT="1"/>
      <dgm:spPr/>
      <dgm:t>
        <a:bodyPr/>
        <a:lstStyle/>
        <a:p>
          <a:r>
            <a:rPr lang="en-US" sz="1700" b="1" dirty="0" smtClean="0"/>
            <a:t>Private Vehicle-for-Hire Companies</a:t>
          </a:r>
          <a:endParaRPr lang="en-US" sz="1700" b="1" dirty="0"/>
        </a:p>
      </dgm:t>
    </dgm:pt>
    <dgm:pt modelId="{9AEC3E3C-A077-41C4-9B7E-3017C887BC3E}" type="parTrans" cxnId="{69D11D96-2D12-4BCB-AABC-5D674E97AE69}">
      <dgm:prSet/>
      <dgm:spPr/>
      <dgm:t>
        <a:bodyPr/>
        <a:lstStyle/>
        <a:p>
          <a:endParaRPr lang="en-US"/>
        </a:p>
      </dgm:t>
    </dgm:pt>
    <dgm:pt modelId="{24328D12-5112-4579-BE53-0118DADE5243}" type="sibTrans" cxnId="{69D11D96-2D12-4BCB-AABC-5D674E97AE69}">
      <dgm:prSet/>
      <dgm:spPr/>
      <dgm:t>
        <a:bodyPr/>
        <a:lstStyle/>
        <a:p>
          <a:endParaRPr lang="en-US"/>
        </a:p>
      </dgm:t>
    </dgm:pt>
    <dgm:pt modelId="{B955C323-2357-4170-9E1E-E9705AA4D5F8}">
      <dgm:prSet/>
      <dgm:spPr/>
      <dgm:t>
        <a:bodyPr/>
        <a:lstStyle/>
        <a:p>
          <a:r>
            <a:rPr lang="en-US" sz="1400" b="0" dirty="0" smtClean="0">
              <a:solidFill>
                <a:schemeClr val="accent2">
                  <a:lumMod val="50000"/>
                </a:schemeClr>
              </a:solidFill>
            </a:rPr>
            <a:t>Regulatory authority for </a:t>
          </a:r>
          <a:r>
            <a:rPr lang="en-US" sz="1400" b="0" dirty="0" err="1" smtClean="0">
              <a:solidFill>
                <a:schemeClr val="accent2">
                  <a:lumMod val="50000"/>
                </a:schemeClr>
              </a:solidFill>
            </a:rPr>
            <a:t>Uber</a:t>
          </a:r>
          <a:r>
            <a:rPr lang="en-US" sz="1400" b="0" dirty="0" smtClean="0">
              <a:solidFill>
                <a:schemeClr val="accent2">
                  <a:lumMod val="50000"/>
                </a:schemeClr>
              </a:solidFill>
            </a:rPr>
            <a:t>, </a:t>
          </a:r>
          <a:r>
            <a:rPr lang="en-US" sz="1400" b="0" dirty="0" err="1" smtClean="0">
              <a:solidFill>
                <a:schemeClr val="accent2">
                  <a:lumMod val="50000"/>
                </a:schemeClr>
              </a:solidFill>
            </a:rPr>
            <a:t>Lyft</a:t>
          </a:r>
          <a:r>
            <a:rPr lang="en-US" sz="1400" b="0" dirty="0" smtClean="0">
              <a:solidFill>
                <a:schemeClr val="accent2">
                  <a:lumMod val="50000"/>
                </a:schemeClr>
              </a:solidFill>
            </a:rPr>
            <a:t>, </a:t>
          </a:r>
          <a:r>
            <a:rPr lang="en-US" sz="1400" b="0" dirty="0" err="1" smtClean="0">
              <a:solidFill>
                <a:schemeClr val="accent2">
                  <a:lumMod val="50000"/>
                </a:schemeClr>
              </a:solidFill>
            </a:rPr>
            <a:t>Wheelz</a:t>
          </a:r>
          <a:r>
            <a:rPr lang="en-US" sz="1400" b="0" dirty="0" smtClean="0">
              <a:solidFill>
                <a:schemeClr val="accent2">
                  <a:lumMod val="50000"/>
                </a:schemeClr>
              </a:solidFill>
            </a:rPr>
            <a:t>, Split, and others. As part of regulatory compliance, these organizations are required to submit 1% of their gross revenues to the agency each quarter. </a:t>
          </a:r>
          <a:endParaRPr lang="en-US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E2A5F13E-853E-47D1-A359-826D46AB63DA}" type="parTrans" cxnId="{FE630D61-3FF4-42DD-9C35-A81AA43EFEC6}">
      <dgm:prSet/>
      <dgm:spPr/>
      <dgm:t>
        <a:bodyPr/>
        <a:lstStyle/>
        <a:p>
          <a:endParaRPr lang="en-US"/>
        </a:p>
      </dgm:t>
    </dgm:pt>
    <dgm:pt modelId="{DB6FB1A8-E1ED-411E-85BC-BAE6BA2DB6B8}" type="sibTrans" cxnId="{FE630D61-3FF4-42DD-9C35-A81AA43EFEC6}">
      <dgm:prSet/>
      <dgm:spPr/>
      <dgm:t>
        <a:bodyPr/>
        <a:lstStyle/>
        <a:p>
          <a:endParaRPr lang="en-US"/>
        </a:p>
      </dgm:t>
    </dgm:pt>
    <dgm:pt modelId="{85212A18-A007-4849-B0BE-D2BFE90FC555}">
      <dgm:prSet/>
      <dgm:spPr/>
      <dgm:t>
        <a:bodyPr/>
        <a:lstStyle/>
        <a:p>
          <a:r>
            <a:rPr lang="en-US" b="1" dirty="0" smtClean="0"/>
            <a:t>Insurance Companies</a:t>
          </a:r>
          <a:endParaRPr lang="en-US" b="1" i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2E811570-F285-455B-BB95-70314EE1FFCE}" type="parTrans" cxnId="{05A91BF1-7836-4A84-8963-57E455BD6823}">
      <dgm:prSet/>
      <dgm:spPr/>
      <dgm:t>
        <a:bodyPr/>
        <a:lstStyle/>
        <a:p>
          <a:endParaRPr lang="en-US"/>
        </a:p>
      </dgm:t>
    </dgm:pt>
    <dgm:pt modelId="{7D94D05E-11BB-4ED5-A4C9-FAD0D86A34C3}" type="sibTrans" cxnId="{05A91BF1-7836-4A84-8963-57E455BD6823}">
      <dgm:prSet/>
      <dgm:spPr/>
      <dgm:t>
        <a:bodyPr/>
        <a:lstStyle/>
        <a:p>
          <a:endParaRPr lang="en-US"/>
        </a:p>
      </dgm:t>
    </dgm:pt>
    <dgm:pt modelId="{3CE4214A-12F9-4B2F-97D6-C4C1066ECA1B}">
      <dgm:prSet/>
      <dgm:spPr/>
      <dgm:t>
        <a:bodyPr/>
        <a:lstStyle/>
        <a:p>
          <a:r>
            <a:rPr lang="en-US" b="0" dirty="0" smtClean="0">
              <a:solidFill>
                <a:schemeClr val="accent2">
                  <a:lumMod val="50000"/>
                </a:schemeClr>
              </a:solidFill>
            </a:rPr>
            <a:t>The agency certifies taxicab insurance providers and connects taxicab companies and independent operators to insurance providers. </a:t>
          </a:r>
          <a:endParaRPr lang="en-US" b="0" dirty="0">
            <a:solidFill>
              <a:schemeClr val="accent2">
                <a:lumMod val="50000"/>
              </a:schemeClr>
            </a:solidFill>
          </a:endParaRPr>
        </a:p>
      </dgm:t>
    </dgm:pt>
    <dgm:pt modelId="{777DEF7A-7AAF-411A-966C-C07E16DCA139}" type="parTrans" cxnId="{2ABD1A1B-5C9F-4930-8B7C-B99D817C4588}">
      <dgm:prSet/>
      <dgm:spPr/>
      <dgm:t>
        <a:bodyPr/>
        <a:lstStyle/>
        <a:p>
          <a:endParaRPr lang="en-US"/>
        </a:p>
      </dgm:t>
    </dgm:pt>
    <dgm:pt modelId="{4AE931C3-41BA-49E6-8A31-2CA7B9E7383B}" type="sibTrans" cxnId="{2ABD1A1B-5C9F-4930-8B7C-B99D817C4588}">
      <dgm:prSet/>
      <dgm:spPr/>
      <dgm:t>
        <a:bodyPr/>
        <a:lstStyle/>
        <a:p>
          <a:endParaRPr lang="en-US"/>
        </a:p>
      </dgm:t>
    </dgm:pt>
    <dgm:pt modelId="{731A6263-A910-4479-BD34-CE87FFA9EEDC}">
      <dgm:prSet/>
      <dgm:spPr/>
      <dgm:t>
        <a:bodyPr/>
        <a:lstStyle/>
        <a:p>
          <a:r>
            <a:rPr lang="en-US" sz="1700" b="1" dirty="0" smtClean="0"/>
            <a:t>Payment Service Providers (PSP)</a:t>
          </a:r>
          <a:endParaRPr lang="en-US" sz="1700" b="1" dirty="0"/>
        </a:p>
      </dgm:t>
    </dgm:pt>
    <dgm:pt modelId="{56AC5A4A-540B-4F35-8F08-FB98EB1B1EEE}" type="parTrans" cxnId="{C9685990-9F68-464A-B573-CD2F9224A0A2}">
      <dgm:prSet/>
      <dgm:spPr/>
      <dgm:t>
        <a:bodyPr/>
        <a:lstStyle/>
        <a:p>
          <a:endParaRPr lang="en-US"/>
        </a:p>
      </dgm:t>
    </dgm:pt>
    <dgm:pt modelId="{56791581-D970-4816-8CAE-A13C6EB7C567}" type="sibTrans" cxnId="{C9685990-9F68-464A-B573-CD2F9224A0A2}">
      <dgm:prSet/>
      <dgm:spPr/>
      <dgm:t>
        <a:bodyPr/>
        <a:lstStyle/>
        <a:p>
          <a:endParaRPr lang="en-US"/>
        </a:p>
      </dgm:t>
    </dgm:pt>
    <dgm:pt modelId="{39A5BA63-7C4E-411A-A44B-9660F0CDE3E2}">
      <dgm:prSet custT="1"/>
      <dgm:spPr/>
      <dgm:t>
        <a:bodyPr/>
        <a:lstStyle/>
        <a:p>
          <a:r>
            <a:rPr lang="en-US" sz="1300" b="0" dirty="0" smtClean="0">
              <a:solidFill>
                <a:schemeClr val="accent2">
                  <a:lumMod val="50000"/>
                </a:schemeClr>
              </a:solidFill>
            </a:rPr>
            <a:t>The agency collects information on trips, including starting point, destination, and fare information from PSPs and also sets standards for in-vehicle equipment (such as the driver safety feature) that is provided by PSPs. </a:t>
          </a:r>
          <a:endParaRPr lang="en-US" sz="1300" b="0" dirty="0">
            <a:solidFill>
              <a:schemeClr val="accent2">
                <a:lumMod val="50000"/>
              </a:schemeClr>
            </a:solidFill>
          </a:endParaRPr>
        </a:p>
      </dgm:t>
    </dgm:pt>
    <dgm:pt modelId="{0A8A47A6-4FAF-44E5-B715-4A942E5D4A58}" type="parTrans" cxnId="{590F3188-D3C8-461E-B1AB-875893F01F30}">
      <dgm:prSet/>
      <dgm:spPr/>
      <dgm:t>
        <a:bodyPr/>
        <a:lstStyle/>
        <a:p>
          <a:endParaRPr lang="en-US"/>
        </a:p>
      </dgm:t>
    </dgm:pt>
    <dgm:pt modelId="{834A1A66-706B-498A-8146-DE4F136F4195}" type="sibTrans" cxnId="{590F3188-D3C8-461E-B1AB-875893F01F30}">
      <dgm:prSet/>
      <dgm:spPr/>
      <dgm:t>
        <a:bodyPr/>
        <a:lstStyle/>
        <a:p>
          <a:endParaRPr lang="en-US"/>
        </a:p>
      </dgm:t>
    </dgm:pt>
    <dgm:pt modelId="{250BF242-8BBE-48F3-B0B6-6D9B3CF96279}">
      <dgm:prSet/>
      <dgm:spPr/>
      <dgm:t>
        <a:bodyPr/>
        <a:lstStyle/>
        <a:p>
          <a:r>
            <a:rPr lang="en-US" b="1" dirty="0" smtClean="0"/>
            <a:t>Equipment Manufactures</a:t>
          </a:r>
          <a:endParaRPr lang="en-US" b="1" dirty="0"/>
        </a:p>
      </dgm:t>
    </dgm:pt>
    <dgm:pt modelId="{9D418D00-A7A2-4711-ADD5-0BE2BFD888B6}" type="parTrans" cxnId="{7F869E55-6884-4618-91EB-E0DE32068A31}">
      <dgm:prSet/>
      <dgm:spPr/>
      <dgm:t>
        <a:bodyPr/>
        <a:lstStyle/>
        <a:p>
          <a:endParaRPr lang="en-US"/>
        </a:p>
      </dgm:t>
    </dgm:pt>
    <dgm:pt modelId="{FA333C3E-46C3-4F5E-9302-EDCA72E73DE4}" type="sibTrans" cxnId="{7F869E55-6884-4618-91EB-E0DE32068A31}">
      <dgm:prSet/>
      <dgm:spPr/>
      <dgm:t>
        <a:bodyPr/>
        <a:lstStyle/>
        <a:p>
          <a:endParaRPr lang="en-US"/>
        </a:p>
      </dgm:t>
    </dgm:pt>
    <dgm:pt modelId="{FF8A16AF-C499-4C3A-A505-690D6BABC547}">
      <dgm:prSet/>
      <dgm:spPr/>
      <dgm:t>
        <a:bodyPr/>
        <a:lstStyle/>
        <a:p>
          <a:r>
            <a:rPr lang="en-US" b="0" dirty="0" smtClean="0">
              <a:solidFill>
                <a:schemeClr val="accent2">
                  <a:lumMod val="50000"/>
                </a:schemeClr>
              </a:solidFill>
            </a:rPr>
            <a:t>The agency works with equipment manufactures and providers to ensure fair and equitable treatment for passengers, ensuring that taximeters are appropriately calibrated and certified by their provider.</a:t>
          </a:r>
          <a:endParaRPr lang="en-US" b="0" dirty="0">
            <a:solidFill>
              <a:schemeClr val="accent2">
                <a:lumMod val="50000"/>
              </a:schemeClr>
            </a:solidFill>
          </a:endParaRPr>
        </a:p>
      </dgm:t>
    </dgm:pt>
    <dgm:pt modelId="{703B9A47-2B27-4F07-B81A-A42ACB7BB40F}" type="parTrans" cxnId="{5E05563C-9C66-4232-96EB-4CA082C5B441}">
      <dgm:prSet/>
      <dgm:spPr/>
      <dgm:t>
        <a:bodyPr/>
        <a:lstStyle/>
        <a:p>
          <a:endParaRPr lang="en-US"/>
        </a:p>
      </dgm:t>
    </dgm:pt>
    <dgm:pt modelId="{0B935373-C1CB-41D4-AB96-90D09D917A38}" type="sibTrans" cxnId="{5E05563C-9C66-4232-96EB-4CA082C5B441}">
      <dgm:prSet/>
      <dgm:spPr/>
      <dgm:t>
        <a:bodyPr/>
        <a:lstStyle/>
        <a:p>
          <a:endParaRPr lang="en-US"/>
        </a:p>
      </dgm:t>
    </dgm:pt>
    <dgm:pt modelId="{29EA8D6C-6604-46E6-8FF0-B62F998A2E0C}" type="pres">
      <dgm:prSet presAssocID="{93524F5C-321A-4D80-BF85-B1EE0D0259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E75BD0-61F9-4404-BF65-309FB2850ADA}" type="pres">
      <dgm:prSet presAssocID="{BCEB1515-73F5-4245-BC76-6D29B5AC62FA}" presName="composite" presStyleCnt="0"/>
      <dgm:spPr/>
    </dgm:pt>
    <dgm:pt modelId="{781C6424-4A80-4D83-94E9-36EC0FA6614B}" type="pres">
      <dgm:prSet presAssocID="{BCEB1515-73F5-4245-BC76-6D29B5AC62FA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1AC0-60CF-4A19-B210-74E9260058C6}" type="pres">
      <dgm:prSet presAssocID="{BCEB1515-73F5-4245-BC76-6D29B5AC62FA}" presName="rect2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2000" r="-92000"/>
          </a:stretch>
        </a:blipFill>
      </dgm:spPr>
    </dgm:pt>
    <dgm:pt modelId="{D81A5B31-23C5-426F-8470-D7363E5BC8B3}" type="pres">
      <dgm:prSet presAssocID="{CB5B762D-8806-4819-B57D-3B7D737DBBE8}" presName="sibTrans" presStyleCnt="0"/>
      <dgm:spPr/>
    </dgm:pt>
    <dgm:pt modelId="{CC5832B4-527D-43BB-B9D3-EE7D574AB8C2}" type="pres">
      <dgm:prSet presAssocID="{DE9B9EA0-14AD-41A9-B33D-F4AEC3F9FBDD}" presName="composite" presStyleCnt="0"/>
      <dgm:spPr/>
    </dgm:pt>
    <dgm:pt modelId="{768794A0-3417-4617-91A4-F8CAF3B7AE51}" type="pres">
      <dgm:prSet presAssocID="{DE9B9EA0-14AD-41A9-B33D-F4AEC3F9FBDD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271A7-57C9-450D-84F3-23297CCFA240}" type="pres">
      <dgm:prSet presAssocID="{DE9B9EA0-14AD-41A9-B33D-F4AEC3F9FBDD}" presName="rect2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A6848298-784A-40AC-B37E-986F76A4082F}" type="pres">
      <dgm:prSet presAssocID="{24328D12-5112-4579-BE53-0118DADE5243}" presName="sibTrans" presStyleCnt="0"/>
      <dgm:spPr/>
    </dgm:pt>
    <dgm:pt modelId="{AC451442-3907-4B69-8C23-57D4618D4131}" type="pres">
      <dgm:prSet presAssocID="{25A4EB54-E35E-4EA1-AE8F-E211860DFCB8}" presName="composite" presStyleCnt="0"/>
      <dgm:spPr/>
    </dgm:pt>
    <dgm:pt modelId="{595FE7DA-DCA2-40F7-8F2D-9BF353EA2FB6}" type="pres">
      <dgm:prSet presAssocID="{25A4EB54-E35E-4EA1-AE8F-E211860DFCB8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AE3DB-8771-4398-B55A-B889F6C0B120}" type="pres">
      <dgm:prSet presAssocID="{25A4EB54-E35E-4EA1-AE8F-E211860DFCB8}" presName="rect2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3000" r="-73000"/>
          </a:stretch>
        </a:blipFill>
      </dgm:spPr>
    </dgm:pt>
    <dgm:pt modelId="{12F2FA66-266B-4AE1-99C2-31648BC30E5A}" type="pres">
      <dgm:prSet presAssocID="{BC15CFBB-425F-49AE-B32F-9EA4AE3345CD}" presName="sibTrans" presStyleCnt="0"/>
      <dgm:spPr/>
    </dgm:pt>
    <dgm:pt modelId="{3B3CB1EB-B680-4C63-89AD-D04F5DD0F1BC}" type="pres">
      <dgm:prSet presAssocID="{85212A18-A007-4849-B0BE-D2BFE90FC555}" presName="composite" presStyleCnt="0"/>
      <dgm:spPr/>
    </dgm:pt>
    <dgm:pt modelId="{59B19465-D72D-4411-868C-5AA0630A434F}" type="pres">
      <dgm:prSet presAssocID="{85212A18-A007-4849-B0BE-D2BFE90FC555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50806-E310-4F56-A36F-5A73843B17E3}" type="pres">
      <dgm:prSet presAssocID="{85212A18-A007-4849-B0BE-D2BFE90FC555}" presName="rect2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4000" r="-74000"/>
          </a:stretch>
        </a:blipFill>
      </dgm:spPr>
    </dgm:pt>
    <dgm:pt modelId="{27228048-C4AE-4395-81B2-359BE2359C7D}" type="pres">
      <dgm:prSet presAssocID="{7D94D05E-11BB-4ED5-A4C9-FAD0D86A34C3}" presName="sibTrans" presStyleCnt="0"/>
      <dgm:spPr/>
    </dgm:pt>
    <dgm:pt modelId="{152ABD22-812A-487E-9A4B-60DCBDD2E681}" type="pres">
      <dgm:prSet presAssocID="{731A6263-A910-4479-BD34-CE87FFA9EEDC}" presName="composite" presStyleCnt="0"/>
      <dgm:spPr/>
    </dgm:pt>
    <dgm:pt modelId="{4F96DA78-27B7-4AC2-A7DF-89F618E84068}" type="pres">
      <dgm:prSet presAssocID="{731A6263-A910-4479-BD34-CE87FFA9EEDC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A4823-138C-4912-83FD-2948976CD486}" type="pres">
      <dgm:prSet presAssocID="{731A6263-A910-4479-BD34-CE87FFA9EEDC}" presName="rect2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  <dgm:t>
        <a:bodyPr/>
        <a:lstStyle/>
        <a:p>
          <a:endParaRPr lang="en-US"/>
        </a:p>
      </dgm:t>
    </dgm:pt>
    <dgm:pt modelId="{E34D2E09-8A74-42AA-8A8E-A19FB8DB5C5B}" type="pres">
      <dgm:prSet presAssocID="{56791581-D970-4816-8CAE-A13C6EB7C567}" presName="sibTrans" presStyleCnt="0"/>
      <dgm:spPr/>
    </dgm:pt>
    <dgm:pt modelId="{973D6769-A0A8-4649-9740-8EB13B51777C}" type="pres">
      <dgm:prSet presAssocID="{250BF242-8BBE-48F3-B0B6-6D9B3CF96279}" presName="composite" presStyleCnt="0"/>
      <dgm:spPr/>
    </dgm:pt>
    <dgm:pt modelId="{BEDA3E89-37BD-4BF1-A0F5-642BA135EB81}" type="pres">
      <dgm:prSet presAssocID="{250BF242-8BBE-48F3-B0B6-6D9B3CF96279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99536-4B9A-4DF8-BA45-D6AB3DB7E4D6}" type="pres">
      <dgm:prSet presAssocID="{250BF242-8BBE-48F3-B0B6-6D9B3CF96279}" presName="rect2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000" r="-54000"/>
          </a:stretch>
        </a:blipFill>
      </dgm:spPr>
    </dgm:pt>
  </dgm:ptLst>
  <dgm:cxnLst>
    <dgm:cxn modelId="{A3D0E370-0740-4D1B-940F-25E4BE271ED2}" type="presOf" srcId="{731A6263-A910-4479-BD34-CE87FFA9EEDC}" destId="{4F96DA78-27B7-4AC2-A7DF-89F618E84068}" srcOrd="0" destOrd="0" presId="urn:microsoft.com/office/officeart/2008/layout/PictureStrips"/>
    <dgm:cxn modelId="{C0EC8EE5-AD46-44C0-ACCF-F921F00254C8}" srcId="{25A4EB54-E35E-4EA1-AE8F-E211860DFCB8}" destId="{6F0E7A1D-FF7E-4305-800F-73E8BC0FB283}" srcOrd="0" destOrd="0" parTransId="{1E3535F1-9C6D-4FDE-B456-2F14E5D491D5}" sibTransId="{76452ED1-F2AF-4690-B638-055474E3C225}"/>
    <dgm:cxn modelId="{9E10B227-CF76-4EBD-AD13-4CFCB9D897DB}" type="presOf" srcId="{BCEB1515-73F5-4245-BC76-6D29B5AC62FA}" destId="{781C6424-4A80-4D83-94E9-36EC0FA6614B}" srcOrd="0" destOrd="0" presId="urn:microsoft.com/office/officeart/2008/layout/PictureStrips"/>
    <dgm:cxn modelId="{D16948F1-0D25-4F2A-BE76-F2DDEF161317}" type="presOf" srcId="{DE9B9EA0-14AD-41A9-B33D-F4AEC3F9FBDD}" destId="{768794A0-3417-4617-91A4-F8CAF3B7AE51}" srcOrd="0" destOrd="0" presId="urn:microsoft.com/office/officeart/2008/layout/PictureStrips"/>
    <dgm:cxn modelId="{1F003D42-1A06-408D-BAB5-7EAB07AD3EB5}" srcId="{93524F5C-321A-4D80-BF85-B1EE0D02590B}" destId="{25A4EB54-E35E-4EA1-AE8F-E211860DFCB8}" srcOrd="2" destOrd="0" parTransId="{E3A3E415-7233-4B0A-BCB3-2FFBE1398897}" sibTransId="{BC15CFBB-425F-49AE-B32F-9EA4AE3345CD}"/>
    <dgm:cxn modelId="{8A69129C-95DF-43E2-ADC9-458D31DC0D0E}" type="presOf" srcId="{6F0E7A1D-FF7E-4305-800F-73E8BC0FB283}" destId="{595FE7DA-DCA2-40F7-8F2D-9BF353EA2FB6}" srcOrd="0" destOrd="1" presId="urn:microsoft.com/office/officeart/2008/layout/PictureStrips"/>
    <dgm:cxn modelId="{69D11D96-2D12-4BCB-AABC-5D674E97AE69}" srcId="{93524F5C-321A-4D80-BF85-B1EE0D02590B}" destId="{DE9B9EA0-14AD-41A9-B33D-F4AEC3F9FBDD}" srcOrd="1" destOrd="0" parTransId="{9AEC3E3C-A077-41C4-9B7E-3017C887BC3E}" sibTransId="{24328D12-5112-4579-BE53-0118DADE5243}"/>
    <dgm:cxn modelId="{A9A024BE-C689-43F4-911F-76ACAC645A43}" type="presOf" srcId="{39A5BA63-7C4E-411A-A44B-9660F0CDE3E2}" destId="{4F96DA78-27B7-4AC2-A7DF-89F618E84068}" srcOrd="0" destOrd="1" presId="urn:microsoft.com/office/officeart/2008/layout/PictureStrips"/>
    <dgm:cxn modelId="{D621C919-C661-4A63-9F78-4FA5C1B87BB9}" type="presOf" srcId="{85212A18-A007-4849-B0BE-D2BFE90FC555}" destId="{59B19465-D72D-4411-868C-5AA0630A434F}" srcOrd="0" destOrd="0" presId="urn:microsoft.com/office/officeart/2008/layout/PictureStrips"/>
    <dgm:cxn modelId="{7F869E55-6884-4618-91EB-E0DE32068A31}" srcId="{93524F5C-321A-4D80-BF85-B1EE0D02590B}" destId="{250BF242-8BBE-48F3-B0B6-6D9B3CF96279}" srcOrd="5" destOrd="0" parTransId="{9D418D00-A7A2-4711-ADD5-0BE2BFD888B6}" sibTransId="{FA333C3E-46C3-4F5E-9302-EDCA72E73DE4}"/>
    <dgm:cxn modelId="{2ABD1A1B-5C9F-4930-8B7C-B99D817C4588}" srcId="{85212A18-A007-4849-B0BE-D2BFE90FC555}" destId="{3CE4214A-12F9-4B2F-97D6-C4C1066ECA1B}" srcOrd="0" destOrd="0" parTransId="{777DEF7A-7AAF-411A-966C-C07E16DCA139}" sibTransId="{4AE931C3-41BA-49E6-8A31-2CA7B9E7383B}"/>
    <dgm:cxn modelId="{F61BEC69-5F77-47AB-9FF0-D65220393578}" type="presOf" srcId="{93524F5C-321A-4D80-BF85-B1EE0D02590B}" destId="{29EA8D6C-6604-46E6-8FF0-B62F998A2E0C}" srcOrd="0" destOrd="0" presId="urn:microsoft.com/office/officeart/2008/layout/PictureStrips"/>
    <dgm:cxn modelId="{C9685990-9F68-464A-B573-CD2F9224A0A2}" srcId="{93524F5C-321A-4D80-BF85-B1EE0D02590B}" destId="{731A6263-A910-4479-BD34-CE87FFA9EEDC}" srcOrd="4" destOrd="0" parTransId="{56AC5A4A-540B-4F35-8F08-FB98EB1B1EEE}" sibTransId="{56791581-D970-4816-8CAE-A13C6EB7C567}"/>
    <dgm:cxn modelId="{AB3957C4-546A-4F0E-B340-35B778080C16}" type="presOf" srcId="{3CE4214A-12F9-4B2F-97D6-C4C1066ECA1B}" destId="{59B19465-D72D-4411-868C-5AA0630A434F}" srcOrd="0" destOrd="1" presId="urn:microsoft.com/office/officeart/2008/layout/PictureStrips"/>
    <dgm:cxn modelId="{19D26C90-09A4-4D12-AE6F-5DC0BB51BA43}" type="presOf" srcId="{A5B903C3-FF9F-4729-A8A0-A7E6A3C0C5EA}" destId="{781C6424-4A80-4D83-94E9-36EC0FA6614B}" srcOrd="0" destOrd="1" presId="urn:microsoft.com/office/officeart/2008/layout/PictureStrips"/>
    <dgm:cxn modelId="{29FAFFEA-C49E-422E-91E0-78C30E5AAB18}" srcId="{93524F5C-321A-4D80-BF85-B1EE0D02590B}" destId="{BCEB1515-73F5-4245-BC76-6D29B5AC62FA}" srcOrd="0" destOrd="0" parTransId="{A82833B1-B85A-43FA-A5A2-BE5AA50679BE}" sibTransId="{CB5B762D-8806-4819-B57D-3B7D737DBBE8}"/>
    <dgm:cxn modelId="{ABCD737F-BD4B-4838-9BF1-B7F5773B0E5E}" srcId="{BCEB1515-73F5-4245-BC76-6D29B5AC62FA}" destId="{A5B903C3-FF9F-4729-A8A0-A7E6A3C0C5EA}" srcOrd="0" destOrd="0" parTransId="{AB511658-39CC-4DED-A65B-0BC62BDBF386}" sibTransId="{7B202242-FD2F-4B0F-AD27-B045C3F78982}"/>
    <dgm:cxn modelId="{F1AC123A-EFE6-428C-A837-93292D598362}" type="presOf" srcId="{FF8A16AF-C499-4C3A-A505-690D6BABC547}" destId="{BEDA3E89-37BD-4BF1-A0F5-642BA135EB81}" srcOrd="0" destOrd="1" presId="urn:microsoft.com/office/officeart/2008/layout/PictureStrips"/>
    <dgm:cxn modelId="{C0BA8F6F-E3AF-462D-9772-7F74FD4FCFC0}" type="presOf" srcId="{250BF242-8BBE-48F3-B0B6-6D9B3CF96279}" destId="{BEDA3E89-37BD-4BF1-A0F5-642BA135EB81}" srcOrd="0" destOrd="0" presId="urn:microsoft.com/office/officeart/2008/layout/PictureStrips"/>
    <dgm:cxn modelId="{6067639A-42C0-40AE-A4C5-C1900CB8AC45}" type="presOf" srcId="{25A4EB54-E35E-4EA1-AE8F-E211860DFCB8}" destId="{595FE7DA-DCA2-40F7-8F2D-9BF353EA2FB6}" srcOrd="0" destOrd="0" presId="urn:microsoft.com/office/officeart/2008/layout/PictureStrips"/>
    <dgm:cxn modelId="{FE630D61-3FF4-42DD-9C35-A81AA43EFEC6}" srcId="{DE9B9EA0-14AD-41A9-B33D-F4AEC3F9FBDD}" destId="{B955C323-2357-4170-9E1E-E9705AA4D5F8}" srcOrd="0" destOrd="0" parTransId="{E2A5F13E-853E-47D1-A359-826D46AB63DA}" sibTransId="{DB6FB1A8-E1ED-411E-85BC-BAE6BA2DB6B8}"/>
    <dgm:cxn modelId="{5E05563C-9C66-4232-96EB-4CA082C5B441}" srcId="{250BF242-8BBE-48F3-B0B6-6D9B3CF96279}" destId="{FF8A16AF-C499-4C3A-A505-690D6BABC547}" srcOrd="0" destOrd="0" parTransId="{703B9A47-2B27-4F07-B81A-A42ACB7BB40F}" sibTransId="{0B935373-C1CB-41D4-AB96-90D09D917A38}"/>
    <dgm:cxn modelId="{590F3188-D3C8-461E-B1AB-875893F01F30}" srcId="{731A6263-A910-4479-BD34-CE87FFA9EEDC}" destId="{39A5BA63-7C4E-411A-A44B-9660F0CDE3E2}" srcOrd="0" destOrd="0" parTransId="{0A8A47A6-4FAF-44E5-B715-4A942E5D4A58}" sibTransId="{834A1A66-706B-498A-8146-DE4F136F4195}"/>
    <dgm:cxn modelId="{093D9DCF-F01E-4C39-AF20-5E92E0CE82C6}" type="presOf" srcId="{B955C323-2357-4170-9E1E-E9705AA4D5F8}" destId="{768794A0-3417-4617-91A4-F8CAF3B7AE51}" srcOrd="0" destOrd="1" presId="urn:microsoft.com/office/officeart/2008/layout/PictureStrips"/>
    <dgm:cxn modelId="{05A91BF1-7836-4A84-8963-57E455BD6823}" srcId="{93524F5C-321A-4D80-BF85-B1EE0D02590B}" destId="{85212A18-A007-4849-B0BE-D2BFE90FC555}" srcOrd="3" destOrd="0" parTransId="{2E811570-F285-455B-BB95-70314EE1FFCE}" sibTransId="{7D94D05E-11BB-4ED5-A4C9-FAD0D86A34C3}"/>
    <dgm:cxn modelId="{7A5D2404-ACFE-46AD-ACDA-A15159D78256}" type="presParOf" srcId="{29EA8D6C-6604-46E6-8FF0-B62F998A2E0C}" destId="{0CE75BD0-61F9-4404-BF65-309FB2850ADA}" srcOrd="0" destOrd="0" presId="urn:microsoft.com/office/officeart/2008/layout/PictureStrips"/>
    <dgm:cxn modelId="{AFFA702C-EF03-4AB4-A9C5-4241983BD5FB}" type="presParOf" srcId="{0CE75BD0-61F9-4404-BF65-309FB2850ADA}" destId="{781C6424-4A80-4D83-94E9-36EC0FA6614B}" srcOrd="0" destOrd="0" presId="urn:microsoft.com/office/officeart/2008/layout/PictureStrips"/>
    <dgm:cxn modelId="{7F598DEB-3DAB-44D9-9082-58520BDDA2BC}" type="presParOf" srcId="{0CE75BD0-61F9-4404-BF65-309FB2850ADA}" destId="{F1B51AC0-60CF-4A19-B210-74E9260058C6}" srcOrd="1" destOrd="0" presId="urn:microsoft.com/office/officeart/2008/layout/PictureStrips"/>
    <dgm:cxn modelId="{5C578A26-CDC3-43FA-83BD-D0F2EEE769CA}" type="presParOf" srcId="{29EA8D6C-6604-46E6-8FF0-B62F998A2E0C}" destId="{D81A5B31-23C5-426F-8470-D7363E5BC8B3}" srcOrd="1" destOrd="0" presId="urn:microsoft.com/office/officeart/2008/layout/PictureStrips"/>
    <dgm:cxn modelId="{5DE7EC06-ED9A-4C0A-A7C5-E1C91D6E7AE2}" type="presParOf" srcId="{29EA8D6C-6604-46E6-8FF0-B62F998A2E0C}" destId="{CC5832B4-527D-43BB-B9D3-EE7D574AB8C2}" srcOrd="2" destOrd="0" presId="urn:microsoft.com/office/officeart/2008/layout/PictureStrips"/>
    <dgm:cxn modelId="{EF5F067C-ECB4-43DC-A19F-1318446BEB8E}" type="presParOf" srcId="{CC5832B4-527D-43BB-B9D3-EE7D574AB8C2}" destId="{768794A0-3417-4617-91A4-F8CAF3B7AE51}" srcOrd="0" destOrd="0" presId="urn:microsoft.com/office/officeart/2008/layout/PictureStrips"/>
    <dgm:cxn modelId="{181F9331-3427-413E-A482-0EF7824AB6BC}" type="presParOf" srcId="{CC5832B4-527D-43BB-B9D3-EE7D574AB8C2}" destId="{7E9271A7-57C9-450D-84F3-23297CCFA240}" srcOrd="1" destOrd="0" presId="urn:microsoft.com/office/officeart/2008/layout/PictureStrips"/>
    <dgm:cxn modelId="{2C7A689F-341A-47CB-88DD-F3EE9F949C41}" type="presParOf" srcId="{29EA8D6C-6604-46E6-8FF0-B62F998A2E0C}" destId="{A6848298-784A-40AC-B37E-986F76A4082F}" srcOrd="3" destOrd="0" presId="urn:microsoft.com/office/officeart/2008/layout/PictureStrips"/>
    <dgm:cxn modelId="{296F857E-1CA1-440F-92D2-B1814437BAFB}" type="presParOf" srcId="{29EA8D6C-6604-46E6-8FF0-B62F998A2E0C}" destId="{AC451442-3907-4B69-8C23-57D4618D4131}" srcOrd="4" destOrd="0" presId="urn:microsoft.com/office/officeart/2008/layout/PictureStrips"/>
    <dgm:cxn modelId="{3DD54372-605C-4C6F-97AE-5C44C64CED27}" type="presParOf" srcId="{AC451442-3907-4B69-8C23-57D4618D4131}" destId="{595FE7DA-DCA2-40F7-8F2D-9BF353EA2FB6}" srcOrd="0" destOrd="0" presId="urn:microsoft.com/office/officeart/2008/layout/PictureStrips"/>
    <dgm:cxn modelId="{A1E9042F-7F1A-4361-91FA-F16F439731E1}" type="presParOf" srcId="{AC451442-3907-4B69-8C23-57D4618D4131}" destId="{0BDAE3DB-8771-4398-B55A-B889F6C0B120}" srcOrd="1" destOrd="0" presId="urn:microsoft.com/office/officeart/2008/layout/PictureStrips"/>
    <dgm:cxn modelId="{36966AD5-9772-4380-81C2-467008EAF9BE}" type="presParOf" srcId="{29EA8D6C-6604-46E6-8FF0-B62F998A2E0C}" destId="{12F2FA66-266B-4AE1-99C2-31648BC30E5A}" srcOrd="5" destOrd="0" presId="urn:microsoft.com/office/officeart/2008/layout/PictureStrips"/>
    <dgm:cxn modelId="{B54FE332-746F-4E4B-89DC-54193E0DCF2E}" type="presParOf" srcId="{29EA8D6C-6604-46E6-8FF0-B62F998A2E0C}" destId="{3B3CB1EB-B680-4C63-89AD-D04F5DD0F1BC}" srcOrd="6" destOrd="0" presId="urn:microsoft.com/office/officeart/2008/layout/PictureStrips"/>
    <dgm:cxn modelId="{EE3418E0-F148-4B95-AB2E-ACFA29599BC2}" type="presParOf" srcId="{3B3CB1EB-B680-4C63-89AD-D04F5DD0F1BC}" destId="{59B19465-D72D-4411-868C-5AA0630A434F}" srcOrd="0" destOrd="0" presId="urn:microsoft.com/office/officeart/2008/layout/PictureStrips"/>
    <dgm:cxn modelId="{5C768E91-139B-4EFA-9FA8-B80A4332C8FA}" type="presParOf" srcId="{3B3CB1EB-B680-4C63-89AD-D04F5DD0F1BC}" destId="{2E950806-E310-4F56-A36F-5A73843B17E3}" srcOrd="1" destOrd="0" presId="urn:microsoft.com/office/officeart/2008/layout/PictureStrips"/>
    <dgm:cxn modelId="{7D3B9467-17C9-40AF-BBBC-774EE0E11F94}" type="presParOf" srcId="{29EA8D6C-6604-46E6-8FF0-B62F998A2E0C}" destId="{27228048-C4AE-4395-81B2-359BE2359C7D}" srcOrd="7" destOrd="0" presId="urn:microsoft.com/office/officeart/2008/layout/PictureStrips"/>
    <dgm:cxn modelId="{D614694E-D573-480B-B06D-DF778BF7C865}" type="presParOf" srcId="{29EA8D6C-6604-46E6-8FF0-B62F998A2E0C}" destId="{152ABD22-812A-487E-9A4B-60DCBDD2E681}" srcOrd="8" destOrd="0" presId="urn:microsoft.com/office/officeart/2008/layout/PictureStrips"/>
    <dgm:cxn modelId="{0C22553A-00B2-4BA4-9EBA-F30F77E28F9B}" type="presParOf" srcId="{152ABD22-812A-487E-9A4B-60DCBDD2E681}" destId="{4F96DA78-27B7-4AC2-A7DF-89F618E84068}" srcOrd="0" destOrd="0" presId="urn:microsoft.com/office/officeart/2008/layout/PictureStrips"/>
    <dgm:cxn modelId="{FDE65003-514D-4499-8C8A-0F6153C4526D}" type="presParOf" srcId="{152ABD22-812A-487E-9A4B-60DCBDD2E681}" destId="{04AA4823-138C-4912-83FD-2948976CD486}" srcOrd="1" destOrd="0" presId="urn:microsoft.com/office/officeart/2008/layout/PictureStrips"/>
    <dgm:cxn modelId="{9F2152E9-627B-4B21-9E7F-369ED7EC47FC}" type="presParOf" srcId="{29EA8D6C-6604-46E6-8FF0-B62F998A2E0C}" destId="{E34D2E09-8A74-42AA-8A8E-A19FB8DB5C5B}" srcOrd="9" destOrd="0" presId="urn:microsoft.com/office/officeart/2008/layout/PictureStrips"/>
    <dgm:cxn modelId="{5E58254B-43C4-4214-B0F3-196E272C7AD2}" type="presParOf" srcId="{29EA8D6C-6604-46E6-8FF0-B62F998A2E0C}" destId="{973D6769-A0A8-4649-9740-8EB13B51777C}" srcOrd="10" destOrd="0" presId="urn:microsoft.com/office/officeart/2008/layout/PictureStrips"/>
    <dgm:cxn modelId="{B99ED945-0993-4B83-A1D7-3D20C62A15DD}" type="presParOf" srcId="{973D6769-A0A8-4649-9740-8EB13B51777C}" destId="{BEDA3E89-37BD-4BF1-A0F5-642BA135EB81}" srcOrd="0" destOrd="0" presId="urn:microsoft.com/office/officeart/2008/layout/PictureStrips"/>
    <dgm:cxn modelId="{986453A1-5EBE-4F4D-BE30-F97EBF255FFE}" type="presParOf" srcId="{973D6769-A0A8-4649-9740-8EB13B51777C}" destId="{B2199536-4B9A-4DF8-BA45-D6AB3DB7E4D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0D062-1351-4215-A3FA-AF0CA79651B9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B882B17-4600-4F10-A47D-B5DB50735477}">
      <dgm:prSet/>
      <dgm:spPr/>
      <dgm:t>
        <a:bodyPr/>
        <a:lstStyle/>
        <a:p>
          <a:r>
            <a:rPr lang="en-US" b="1" i="0" u="none" dirty="0" smtClean="0"/>
            <a:t>Lost and Found</a:t>
          </a:r>
          <a:endParaRPr lang="en-US" dirty="0"/>
        </a:p>
      </dgm:t>
    </dgm:pt>
    <dgm:pt modelId="{97FD5417-BACA-45E4-9A2B-CA60C8363A64}" type="parTrans" cxnId="{5D155AF4-2276-4E0C-9874-5F88559EAFCF}">
      <dgm:prSet/>
      <dgm:spPr/>
      <dgm:t>
        <a:bodyPr/>
        <a:lstStyle/>
        <a:p>
          <a:endParaRPr lang="en-US"/>
        </a:p>
      </dgm:t>
    </dgm:pt>
    <dgm:pt modelId="{A064C7E4-F02E-48E8-AEAB-95B1687780EB}" type="sibTrans" cxnId="{5D155AF4-2276-4E0C-9874-5F88559EAFCF}">
      <dgm:prSet/>
      <dgm:spPr/>
      <dgm:t>
        <a:bodyPr/>
        <a:lstStyle/>
        <a:p>
          <a:endParaRPr lang="en-US"/>
        </a:p>
      </dgm:t>
    </dgm:pt>
    <dgm:pt modelId="{5C609BD1-7A02-4C5A-9DCE-3022AD99B7BE}">
      <dgm:prSet/>
      <dgm:spPr/>
      <dgm:t>
        <a:bodyPr/>
        <a:lstStyle/>
        <a:p>
          <a:r>
            <a:rPr lang="en-US" b="1" i="0" u="none" dirty="0" smtClean="0"/>
            <a:t>Complaint Resolution</a:t>
          </a:r>
          <a:endParaRPr lang="en-US" dirty="0"/>
        </a:p>
      </dgm:t>
    </dgm:pt>
    <dgm:pt modelId="{257D4212-8C07-40C1-B65D-E9ACA762E639}" type="parTrans" cxnId="{ABAC4A4E-66F1-449E-BB2F-0841D0DFCCC6}">
      <dgm:prSet/>
      <dgm:spPr/>
      <dgm:t>
        <a:bodyPr/>
        <a:lstStyle/>
        <a:p>
          <a:endParaRPr lang="en-US"/>
        </a:p>
      </dgm:t>
    </dgm:pt>
    <dgm:pt modelId="{E132C223-515E-4039-BF7B-B03A33C5F0B0}" type="sibTrans" cxnId="{ABAC4A4E-66F1-449E-BB2F-0841D0DFCCC6}">
      <dgm:prSet/>
      <dgm:spPr/>
      <dgm:t>
        <a:bodyPr/>
        <a:lstStyle/>
        <a:p>
          <a:endParaRPr lang="en-US"/>
        </a:p>
      </dgm:t>
    </dgm:pt>
    <dgm:pt modelId="{AB7C27C6-F1A6-48AF-8392-3B3821593364}">
      <dgm:prSet/>
      <dgm:spPr/>
      <dgm:t>
        <a:bodyPr/>
        <a:lstStyle/>
        <a:p>
          <a:r>
            <a:rPr lang="en-US" b="1" i="0" u="none" dirty="0" smtClean="0"/>
            <a:t>24/7 Street Enforcement</a:t>
          </a:r>
          <a:endParaRPr lang="en-US" dirty="0"/>
        </a:p>
      </dgm:t>
    </dgm:pt>
    <dgm:pt modelId="{6E9A919D-3DF1-4745-A988-06966D882B44}" type="parTrans" cxnId="{4E68FC4A-23BD-4C49-A32A-F6D1A6276412}">
      <dgm:prSet/>
      <dgm:spPr/>
      <dgm:t>
        <a:bodyPr/>
        <a:lstStyle/>
        <a:p>
          <a:endParaRPr lang="en-US"/>
        </a:p>
      </dgm:t>
    </dgm:pt>
    <dgm:pt modelId="{CDE357D0-3B3B-4CE7-9DBB-FC8B37FA4DEA}" type="sibTrans" cxnId="{4E68FC4A-23BD-4C49-A32A-F6D1A6276412}">
      <dgm:prSet/>
      <dgm:spPr/>
      <dgm:t>
        <a:bodyPr/>
        <a:lstStyle/>
        <a:p>
          <a:endParaRPr lang="en-US"/>
        </a:p>
      </dgm:t>
    </dgm:pt>
    <dgm:pt modelId="{E76B075F-C125-4264-9F33-FF72E449A2C1}">
      <dgm:prSet/>
      <dgm:spPr/>
      <dgm:t>
        <a:bodyPr/>
        <a:lstStyle/>
        <a:p>
          <a:r>
            <a:rPr lang="en-US" b="1" i="0" u="none" dirty="0" smtClean="0"/>
            <a:t>Driver and Vehicle Licensing</a:t>
          </a:r>
          <a:endParaRPr lang="en-US" dirty="0"/>
        </a:p>
      </dgm:t>
    </dgm:pt>
    <dgm:pt modelId="{25B14770-9D80-4397-9534-ED347E313844}" type="parTrans" cxnId="{B9D1B8AF-CD02-43C1-A4D9-5F90B02C0997}">
      <dgm:prSet/>
      <dgm:spPr/>
      <dgm:t>
        <a:bodyPr/>
        <a:lstStyle/>
        <a:p>
          <a:endParaRPr lang="en-US"/>
        </a:p>
      </dgm:t>
    </dgm:pt>
    <dgm:pt modelId="{9FC0B3EF-14DA-4399-9AC0-ED20B86A65B7}" type="sibTrans" cxnId="{B9D1B8AF-CD02-43C1-A4D9-5F90B02C0997}">
      <dgm:prSet/>
      <dgm:spPr/>
      <dgm:t>
        <a:bodyPr/>
        <a:lstStyle/>
        <a:p>
          <a:endParaRPr lang="en-US"/>
        </a:p>
      </dgm:t>
    </dgm:pt>
    <dgm:pt modelId="{A90AE04B-C5B7-4C2F-B500-D43878A384B7}">
      <dgm:prSet/>
      <dgm:spPr/>
      <dgm:t>
        <a:bodyPr/>
        <a:lstStyle/>
        <a:p>
          <a:r>
            <a:rPr lang="en-US" b="1" i="0" u="none" dirty="0" smtClean="0"/>
            <a:t>Grants Administration</a:t>
          </a:r>
          <a:endParaRPr lang="en-US" dirty="0"/>
        </a:p>
      </dgm:t>
    </dgm:pt>
    <dgm:pt modelId="{541055D4-A221-4B1E-AD79-032263DC48C7}" type="parTrans" cxnId="{2BD3F837-90AD-40DB-9CD5-B6CA7F0A401F}">
      <dgm:prSet/>
      <dgm:spPr/>
      <dgm:t>
        <a:bodyPr/>
        <a:lstStyle/>
        <a:p>
          <a:endParaRPr lang="en-US"/>
        </a:p>
      </dgm:t>
    </dgm:pt>
    <dgm:pt modelId="{90C4F576-37B8-4267-9936-730DBF876F59}" type="sibTrans" cxnId="{2BD3F837-90AD-40DB-9CD5-B6CA7F0A401F}">
      <dgm:prSet/>
      <dgm:spPr/>
      <dgm:t>
        <a:bodyPr/>
        <a:lstStyle/>
        <a:p>
          <a:endParaRPr lang="en-US"/>
        </a:p>
      </dgm:t>
    </dgm:pt>
    <dgm:pt modelId="{C035DAE9-0730-4898-B2C9-DBA196527138}">
      <dgm:prSet/>
      <dgm:spPr/>
      <dgm:t>
        <a:bodyPr/>
        <a:lstStyle/>
        <a:p>
          <a:r>
            <a:rPr lang="en-US" dirty="0" smtClean="0"/>
            <a:t>Partners with taxicab companies and launched an online form for passengers to report and recover items lost in a DC taxicab.</a:t>
          </a:r>
          <a:endParaRPr lang="en-US" dirty="0"/>
        </a:p>
      </dgm:t>
    </dgm:pt>
    <dgm:pt modelId="{421EDB55-9846-4661-97E6-996F7109F07B}" type="parTrans" cxnId="{361F6012-5F11-4B93-9D7F-2C0F8A056BF8}">
      <dgm:prSet/>
      <dgm:spPr/>
      <dgm:t>
        <a:bodyPr/>
        <a:lstStyle/>
        <a:p>
          <a:endParaRPr lang="en-US"/>
        </a:p>
      </dgm:t>
    </dgm:pt>
    <dgm:pt modelId="{7EE26E88-48FF-4E64-A862-FF6765676EEC}" type="sibTrans" cxnId="{361F6012-5F11-4B93-9D7F-2C0F8A056BF8}">
      <dgm:prSet/>
      <dgm:spPr/>
      <dgm:t>
        <a:bodyPr/>
        <a:lstStyle/>
        <a:p>
          <a:endParaRPr lang="en-US"/>
        </a:p>
      </dgm:t>
    </dgm:pt>
    <dgm:pt modelId="{834C8957-120E-449B-A1B2-64CFFFFAFF3A}">
      <dgm:prSet/>
      <dgm:spPr/>
      <dgm:t>
        <a:bodyPr/>
        <a:lstStyle/>
        <a:p>
          <a:r>
            <a:rPr lang="en-US" dirty="0" smtClean="0"/>
            <a:t>Reviews, researches, and adjudicates complaints submitted against vehicle operators,  taxicab companies, payment service providers, or dispatch companies. Our compliant resolution process covers digital dispatch providers, such as </a:t>
          </a:r>
          <a:r>
            <a:rPr lang="en-US" dirty="0" err="1" smtClean="0"/>
            <a:t>Uber</a:t>
          </a:r>
          <a:r>
            <a:rPr lang="en-US" dirty="0" smtClean="0"/>
            <a:t> and </a:t>
          </a:r>
          <a:r>
            <a:rPr lang="en-US" dirty="0" err="1" smtClean="0"/>
            <a:t>Lyft</a:t>
          </a:r>
          <a:r>
            <a:rPr lang="en-US" dirty="0" smtClean="0"/>
            <a:t>.</a:t>
          </a:r>
          <a:endParaRPr lang="en-US" dirty="0"/>
        </a:p>
      </dgm:t>
    </dgm:pt>
    <dgm:pt modelId="{32BFAF63-45FA-4DF4-AFD7-E8B41CCD7E34}" type="parTrans" cxnId="{404E3257-E403-4081-8669-FD550B493D54}">
      <dgm:prSet/>
      <dgm:spPr/>
      <dgm:t>
        <a:bodyPr/>
        <a:lstStyle/>
        <a:p>
          <a:endParaRPr lang="en-US"/>
        </a:p>
      </dgm:t>
    </dgm:pt>
    <dgm:pt modelId="{C52631CB-113E-405A-81BF-1FA3F10D9ED9}" type="sibTrans" cxnId="{404E3257-E403-4081-8669-FD550B493D54}">
      <dgm:prSet/>
      <dgm:spPr/>
      <dgm:t>
        <a:bodyPr/>
        <a:lstStyle/>
        <a:p>
          <a:endParaRPr lang="en-US"/>
        </a:p>
      </dgm:t>
    </dgm:pt>
    <dgm:pt modelId="{9C914EC5-B87B-4E43-B4FF-D8CF9D0CEE2E}">
      <dgm:prSet/>
      <dgm:spPr/>
      <dgm:t>
        <a:bodyPr/>
        <a:lstStyle/>
        <a:p>
          <a:r>
            <a:rPr lang="en-US" b="0" i="0" dirty="0" smtClean="0"/>
            <a:t>Enforcement staff is responsible for the for safe and responsible operating of taxicabs and ensuring compliance with Title 31 regulations.</a:t>
          </a:r>
          <a:endParaRPr lang="en-US" dirty="0"/>
        </a:p>
      </dgm:t>
    </dgm:pt>
    <dgm:pt modelId="{9AF08AC1-AA31-4655-924C-34FA842C735C}" type="parTrans" cxnId="{169FB2F6-A7CC-4C1D-B902-8B298C7AC32F}">
      <dgm:prSet/>
      <dgm:spPr/>
      <dgm:t>
        <a:bodyPr/>
        <a:lstStyle/>
        <a:p>
          <a:endParaRPr lang="en-US"/>
        </a:p>
      </dgm:t>
    </dgm:pt>
    <dgm:pt modelId="{53344FFF-F16E-4DF9-8714-83AE9D257D82}" type="sibTrans" cxnId="{169FB2F6-A7CC-4C1D-B902-8B298C7AC32F}">
      <dgm:prSet/>
      <dgm:spPr/>
      <dgm:t>
        <a:bodyPr/>
        <a:lstStyle/>
        <a:p>
          <a:endParaRPr lang="en-US"/>
        </a:p>
      </dgm:t>
    </dgm:pt>
    <dgm:pt modelId="{BA241EC8-BA11-40D3-B784-A8463F068222}">
      <dgm:prSet/>
      <dgm:spPr/>
      <dgm:t>
        <a:bodyPr/>
        <a:lstStyle/>
        <a:p>
          <a:r>
            <a:rPr lang="en-US" b="0" i="0" dirty="0" smtClean="0"/>
            <a:t>Processes applicants for a Taxicab and/or Sedan or Limousine Operator’s Licenses in addition to registering and licensing public vehicles for hire and luxury vehicles.</a:t>
          </a:r>
          <a:endParaRPr lang="en-US" dirty="0"/>
        </a:p>
      </dgm:t>
    </dgm:pt>
    <dgm:pt modelId="{AF7CF369-BC73-49F2-A264-BC32D8709702}" type="parTrans" cxnId="{FEFE8D79-929D-4CD6-8A14-EDD9DB1450BE}">
      <dgm:prSet/>
      <dgm:spPr/>
      <dgm:t>
        <a:bodyPr/>
        <a:lstStyle/>
        <a:p>
          <a:endParaRPr lang="en-US"/>
        </a:p>
      </dgm:t>
    </dgm:pt>
    <dgm:pt modelId="{E117EF26-B55D-42D5-9C43-5F085D371438}" type="sibTrans" cxnId="{FEFE8D79-929D-4CD6-8A14-EDD9DB1450BE}">
      <dgm:prSet/>
      <dgm:spPr/>
      <dgm:t>
        <a:bodyPr/>
        <a:lstStyle/>
        <a:p>
          <a:endParaRPr lang="en-US"/>
        </a:p>
      </dgm:t>
    </dgm:pt>
    <dgm:pt modelId="{2CDE3321-6E04-45EA-82D7-78F2A70A5A44}">
      <dgm:prSet/>
      <dgm:spPr/>
      <dgm:t>
        <a:bodyPr/>
        <a:lstStyle/>
        <a:p>
          <a:r>
            <a:rPr lang="en-US" dirty="0" smtClean="0"/>
            <a:t>The agency administers grants to incentivize the purchase of Wheelchair Accessible Vehicles (WAVs), Electric Taxis, as well as a neighborhood shuttle for underserved communities.</a:t>
          </a:r>
          <a:endParaRPr lang="en-US" dirty="0"/>
        </a:p>
      </dgm:t>
    </dgm:pt>
    <dgm:pt modelId="{94CB69E9-8884-47F2-9883-EB52F61804C7}" type="parTrans" cxnId="{8AAEA135-0B6D-442F-8814-49E7706D4C80}">
      <dgm:prSet/>
      <dgm:spPr/>
      <dgm:t>
        <a:bodyPr/>
        <a:lstStyle/>
        <a:p>
          <a:endParaRPr lang="en-US"/>
        </a:p>
      </dgm:t>
    </dgm:pt>
    <dgm:pt modelId="{BC8842EB-8978-40B1-9781-4E7E9ED4B57D}" type="sibTrans" cxnId="{8AAEA135-0B6D-442F-8814-49E7706D4C80}">
      <dgm:prSet/>
      <dgm:spPr/>
      <dgm:t>
        <a:bodyPr/>
        <a:lstStyle/>
        <a:p>
          <a:endParaRPr lang="en-US"/>
        </a:p>
      </dgm:t>
    </dgm:pt>
    <dgm:pt modelId="{C87540A0-1610-47C4-8FEA-4A1E92E48000}">
      <dgm:prSet phldrT="[Text]"/>
      <dgm:spPr/>
      <dgm:t>
        <a:bodyPr/>
        <a:lstStyle/>
        <a:p>
          <a:pPr rtl="0"/>
          <a:r>
            <a:rPr lang="en-US" b="1" i="0" u="none" dirty="0" err="1" smtClean="0"/>
            <a:t>Paratransit</a:t>
          </a:r>
          <a:r>
            <a:rPr lang="en-US" b="1" i="0" u="none" dirty="0" smtClean="0"/>
            <a:t> Services</a:t>
          </a:r>
          <a:endParaRPr lang="en-US" dirty="0"/>
        </a:p>
      </dgm:t>
    </dgm:pt>
    <dgm:pt modelId="{38B1641A-C030-4A81-824F-FED4FB891B62}" type="parTrans" cxnId="{CD84F7EA-A9C2-4FA2-9FA6-4C961C5EC728}">
      <dgm:prSet/>
      <dgm:spPr/>
      <dgm:t>
        <a:bodyPr/>
        <a:lstStyle/>
        <a:p>
          <a:endParaRPr lang="en-US"/>
        </a:p>
      </dgm:t>
    </dgm:pt>
    <dgm:pt modelId="{61841154-7FCD-472F-A73F-40AAC69AFCBA}" type="sibTrans" cxnId="{CD84F7EA-A9C2-4FA2-9FA6-4C961C5EC728}">
      <dgm:prSet/>
      <dgm:spPr/>
      <dgm:t>
        <a:bodyPr/>
        <a:lstStyle/>
        <a:p>
          <a:endParaRPr lang="en-US"/>
        </a:p>
      </dgm:t>
    </dgm:pt>
    <dgm:pt modelId="{F1A65DC5-1FA1-45BD-89B2-939E1D54A4CB}">
      <dgm:prSet phldrT="[Text]"/>
      <dgm:spPr/>
      <dgm:t>
        <a:bodyPr/>
        <a:lstStyle/>
        <a:p>
          <a:pPr rtl="0"/>
          <a:r>
            <a:rPr lang="en-US" dirty="0" smtClean="0"/>
            <a:t>Provides </a:t>
          </a:r>
          <a:r>
            <a:rPr lang="en-US" dirty="0" err="1" smtClean="0"/>
            <a:t>Paratransit</a:t>
          </a:r>
          <a:r>
            <a:rPr lang="en-US" dirty="0" smtClean="0"/>
            <a:t> services for </a:t>
          </a:r>
          <a:r>
            <a:rPr lang="en-US" dirty="0" err="1" smtClean="0"/>
            <a:t>MetroAccess</a:t>
          </a:r>
          <a:r>
            <a:rPr lang="en-US" dirty="0" smtClean="0"/>
            <a:t>-eligible persons with disabilities through the Transport-DC program, allowing point to point transportation services with only a one-hour lead time for requests.</a:t>
          </a:r>
          <a:endParaRPr lang="en-US" dirty="0"/>
        </a:p>
      </dgm:t>
    </dgm:pt>
    <dgm:pt modelId="{257EE328-63FB-4A17-BFD1-C4266E49462D}" type="parTrans" cxnId="{90A01CAC-DF59-49E2-9A8B-65F992BEC86D}">
      <dgm:prSet/>
      <dgm:spPr/>
      <dgm:t>
        <a:bodyPr/>
        <a:lstStyle/>
        <a:p>
          <a:endParaRPr lang="en-US"/>
        </a:p>
      </dgm:t>
    </dgm:pt>
    <dgm:pt modelId="{5B1B6D19-ECFA-43A0-A81B-0ED4A52BCF21}" type="sibTrans" cxnId="{90A01CAC-DF59-49E2-9A8B-65F992BEC86D}">
      <dgm:prSet/>
      <dgm:spPr/>
      <dgm:t>
        <a:bodyPr/>
        <a:lstStyle/>
        <a:p>
          <a:endParaRPr lang="en-US"/>
        </a:p>
      </dgm:t>
    </dgm:pt>
    <dgm:pt modelId="{A8DA192A-C50B-418A-ADC3-1A58F3E6B4F4}" type="pres">
      <dgm:prSet presAssocID="{0B60D062-1351-4215-A3FA-AF0CA79651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9EE76B-8E53-45C2-A7B1-507D545C1728}" type="pres">
      <dgm:prSet presAssocID="{8B882B17-4600-4F10-A47D-B5DB5073547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0587F-5364-4D92-9947-F2C5C7E02A7D}" type="pres">
      <dgm:prSet presAssocID="{8B882B17-4600-4F10-A47D-B5DB50735477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61859-BB11-48B5-BACB-7425C93254B5}" type="pres">
      <dgm:prSet presAssocID="{5C609BD1-7A02-4C5A-9DCE-3022AD99B7B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73180-8093-4FE8-AEDA-7774AD35986C}" type="pres">
      <dgm:prSet presAssocID="{5C609BD1-7A02-4C5A-9DCE-3022AD99B7BE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0DC42-FC98-443C-ADCA-0C3186B8A3C5}" type="pres">
      <dgm:prSet presAssocID="{AB7C27C6-F1A6-48AF-8392-3B382159336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5579E-5429-4E74-ADDC-A0C484A6AC12}" type="pres">
      <dgm:prSet presAssocID="{AB7C27C6-F1A6-48AF-8392-3B3821593364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A393B-31C7-4152-9B58-08A9E5B0D484}" type="pres">
      <dgm:prSet presAssocID="{E76B075F-C125-4264-9F33-FF72E449A2C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3446B-3F5C-4A15-9E95-56A32FAB98A8}" type="pres">
      <dgm:prSet presAssocID="{E76B075F-C125-4264-9F33-FF72E449A2C1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EC31F-FB96-429D-907E-5181B58CCB4A}" type="pres">
      <dgm:prSet presAssocID="{A90AE04B-C5B7-4C2F-B500-D43878A384B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611F4-2046-412C-BDAA-DFCE5FD1C02C}" type="pres">
      <dgm:prSet presAssocID="{A90AE04B-C5B7-4C2F-B500-D43878A384B7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F8841-D1D4-4E5A-A131-F5671F529EAC}" type="pres">
      <dgm:prSet presAssocID="{C87540A0-1610-47C4-8FEA-4A1E92E4800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4CF17-0295-4C8F-9A83-3D36330D1056}" type="pres">
      <dgm:prSet presAssocID="{C87540A0-1610-47C4-8FEA-4A1E92E48000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2CDE2-EC8A-4B62-AC4F-6E4EF1565E0C}" type="presOf" srcId="{BA241EC8-BA11-40D3-B784-A8463F068222}" destId="{1B73446B-3F5C-4A15-9E95-56A32FAB98A8}" srcOrd="0" destOrd="0" presId="urn:microsoft.com/office/officeart/2005/8/layout/vList2"/>
    <dgm:cxn modelId="{404E3257-E403-4081-8669-FD550B493D54}" srcId="{5C609BD1-7A02-4C5A-9DCE-3022AD99B7BE}" destId="{834C8957-120E-449B-A1B2-64CFFFFAFF3A}" srcOrd="0" destOrd="0" parTransId="{32BFAF63-45FA-4DF4-AFD7-E8B41CCD7E34}" sibTransId="{C52631CB-113E-405A-81BF-1FA3F10D9ED9}"/>
    <dgm:cxn modelId="{AF7DA8C7-9E22-41CA-85BA-0B78187F1BB3}" type="presOf" srcId="{0B60D062-1351-4215-A3FA-AF0CA79651B9}" destId="{A8DA192A-C50B-418A-ADC3-1A58F3E6B4F4}" srcOrd="0" destOrd="0" presId="urn:microsoft.com/office/officeart/2005/8/layout/vList2"/>
    <dgm:cxn modelId="{5D155AF4-2276-4E0C-9874-5F88559EAFCF}" srcId="{0B60D062-1351-4215-A3FA-AF0CA79651B9}" destId="{8B882B17-4600-4F10-A47D-B5DB50735477}" srcOrd="0" destOrd="0" parTransId="{97FD5417-BACA-45E4-9A2B-CA60C8363A64}" sibTransId="{A064C7E4-F02E-48E8-AEAB-95B1687780EB}"/>
    <dgm:cxn modelId="{E553D1C4-F996-4548-956B-ABC6BCE98AA7}" type="presOf" srcId="{8B882B17-4600-4F10-A47D-B5DB50735477}" destId="{5E9EE76B-8E53-45C2-A7B1-507D545C1728}" srcOrd="0" destOrd="0" presId="urn:microsoft.com/office/officeart/2005/8/layout/vList2"/>
    <dgm:cxn modelId="{CB69ADE7-2893-47DE-BEF0-A89A8EFF156A}" type="presOf" srcId="{9C914EC5-B87B-4E43-B4FF-D8CF9D0CEE2E}" destId="{83C5579E-5429-4E74-ADDC-A0C484A6AC12}" srcOrd="0" destOrd="0" presId="urn:microsoft.com/office/officeart/2005/8/layout/vList2"/>
    <dgm:cxn modelId="{6915CBCE-892F-4FD8-A00B-2B8E3F3DDA1E}" type="presOf" srcId="{5C609BD1-7A02-4C5A-9DCE-3022AD99B7BE}" destId="{A5761859-BB11-48B5-BACB-7425C93254B5}" srcOrd="0" destOrd="0" presId="urn:microsoft.com/office/officeart/2005/8/layout/vList2"/>
    <dgm:cxn modelId="{5F32945B-8E26-4375-B981-6DACA6D8E977}" type="presOf" srcId="{834C8957-120E-449B-A1B2-64CFFFFAFF3A}" destId="{6CC73180-8093-4FE8-AEDA-7774AD35986C}" srcOrd="0" destOrd="0" presId="urn:microsoft.com/office/officeart/2005/8/layout/vList2"/>
    <dgm:cxn modelId="{90A01CAC-DF59-49E2-9A8B-65F992BEC86D}" srcId="{C87540A0-1610-47C4-8FEA-4A1E92E48000}" destId="{F1A65DC5-1FA1-45BD-89B2-939E1D54A4CB}" srcOrd="0" destOrd="0" parTransId="{257EE328-63FB-4A17-BFD1-C4266E49462D}" sibTransId="{5B1B6D19-ECFA-43A0-A81B-0ED4A52BCF21}"/>
    <dgm:cxn modelId="{8AAEA135-0B6D-442F-8814-49E7706D4C80}" srcId="{A90AE04B-C5B7-4C2F-B500-D43878A384B7}" destId="{2CDE3321-6E04-45EA-82D7-78F2A70A5A44}" srcOrd="0" destOrd="0" parTransId="{94CB69E9-8884-47F2-9883-EB52F61804C7}" sibTransId="{BC8842EB-8978-40B1-9781-4E7E9ED4B57D}"/>
    <dgm:cxn modelId="{AD1E6F35-BCC1-46EF-91BF-B5C7BDE700C0}" type="presOf" srcId="{A90AE04B-C5B7-4C2F-B500-D43878A384B7}" destId="{62FEC31F-FB96-429D-907E-5181B58CCB4A}" srcOrd="0" destOrd="0" presId="urn:microsoft.com/office/officeart/2005/8/layout/vList2"/>
    <dgm:cxn modelId="{05995B2F-3496-4778-9C28-D300E617DF41}" type="presOf" srcId="{C87540A0-1610-47C4-8FEA-4A1E92E48000}" destId="{019F8841-D1D4-4E5A-A131-F5671F529EAC}" srcOrd="0" destOrd="0" presId="urn:microsoft.com/office/officeart/2005/8/layout/vList2"/>
    <dgm:cxn modelId="{CD84F7EA-A9C2-4FA2-9FA6-4C961C5EC728}" srcId="{0B60D062-1351-4215-A3FA-AF0CA79651B9}" destId="{C87540A0-1610-47C4-8FEA-4A1E92E48000}" srcOrd="5" destOrd="0" parTransId="{38B1641A-C030-4A81-824F-FED4FB891B62}" sibTransId="{61841154-7FCD-472F-A73F-40AAC69AFCBA}"/>
    <dgm:cxn modelId="{361F6012-5F11-4B93-9D7F-2C0F8A056BF8}" srcId="{8B882B17-4600-4F10-A47D-B5DB50735477}" destId="{C035DAE9-0730-4898-B2C9-DBA196527138}" srcOrd="0" destOrd="0" parTransId="{421EDB55-9846-4661-97E6-996F7109F07B}" sibTransId="{7EE26E88-48FF-4E64-A862-FF6765676EEC}"/>
    <dgm:cxn modelId="{52ECEEAF-2E8B-4319-97B0-9A30F39C4470}" type="presOf" srcId="{E76B075F-C125-4264-9F33-FF72E449A2C1}" destId="{303A393B-31C7-4152-9B58-08A9E5B0D484}" srcOrd="0" destOrd="0" presId="urn:microsoft.com/office/officeart/2005/8/layout/vList2"/>
    <dgm:cxn modelId="{4E68FC4A-23BD-4C49-A32A-F6D1A6276412}" srcId="{0B60D062-1351-4215-A3FA-AF0CA79651B9}" destId="{AB7C27C6-F1A6-48AF-8392-3B3821593364}" srcOrd="2" destOrd="0" parTransId="{6E9A919D-3DF1-4745-A988-06966D882B44}" sibTransId="{CDE357D0-3B3B-4CE7-9DBB-FC8B37FA4DEA}"/>
    <dgm:cxn modelId="{ABAC4A4E-66F1-449E-BB2F-0841D0DFCCC6}" srcId="{0B60D062-1351-4215-A3FA-AF0CA79651B9}" destId="{5C609BD1-7A02-4C5A-9DCE-3022AD99B7BE}" srcOrd="1" destOrd="0" parTransId="{257D4212-8C07-40C1-B65D-E9ACA762E639}" sibTransId="{E132C223-515E-4039-BF7B-B03A33C5F0B0}"/>
    <dgm:cxn modelId="{872B946D-C1EB-408A-A412-32F31B68A345}" type="presOf" srcId="{2CDE3321-6E04-45EA-82D7-78F2A70A5A44}" destId="{44E611F4-2046-412C-BDAA-DFCE5FD1C02C}" srcOrd="0" destOrd="0" presId="urn:microsoft.com/office/officeart/2005/8/layout/vList2"/>
    <dgm:cxn modelId="{0B843124-AC98-429E-96AA-C6CFCB9C7FF8}" type="presOf" srcId="{C035DAE9-0730-4898-B2C9-DBA196527138}" destId="{0F10587F-5364-4D92-9947-F2C5C7E02A7D}" srcOrd="0" destOrd="0" presId="urn:microsoft.com/office/officeart/2005/8/layout/vList2"/>
    <dgm:cxn modelId="{169FB2F6-A7CC-4C1D-B902-8B298C7AC32F}" srcId="{AB7C27C6-F1A6-48AF-8392-3B3821593364}" destId="{9C914EC5-B87B-4E43-B4FF-D8CF9D0CEE2E}" srcOrd="0" destOrd="0" parTransId="{9AF08AC1-AA31-4655-924C-34FA842C735C}" sibTransId="{53344FFF-F16E-4DF9-8714-83AE9D257D82}"/>
    <dgm:cxn modelId="{FEFE8D79-929D-4CD6-8A14-EDD9DB1450BE}" srcId="{E76B075F-C125-4264-9F33-FF72E449A2C1}" destId="{BA241EC8-BA11-40D3-B784-A8463F068222}" srcOrd="0" destOrd="0" parTransId="{AF7CF369-BC73-49F2-A264-BC32D8709702}" sibTransId="{E117EF26-B55D-42D5-9C43-5F085D371438}"/>
    <dgm:cxn modelId="{B9D1B8AF-CD02-43C1-A4D9-5F90B02C0997}" srcId="{0B60D062-1351-4215-A3FA-AF0CA79651B9}" destId="{E76B075F-C125-4264-9F33-FF72E449A2C1}" srcOrd="3" destOrd="0" parTransId="{25B14770-9D80-4397-9534-ED347E313844}" sibTransId="{9FC0B3EF-14DA-4399-9AC0-ED20B86A65B7}"/>
    <dgm:cxn modelId="{2BD3F837-90AD-40DB-9CD5-B6CA7F0A401F}" srcId="{0B60D062-1351-4215-A3FA-AF0CA79651B9}" destId="{A90AE04B-C5B7-4C2F-B500-D43878A384B7}" srcOrd="4" destOrd="0" parTransId="{541055D4-A221-4B1E-AD79-032263DC48C7}" sibTransId="{90C4F576-37B8-4267-9936-730DBF876F59}"/>
    <dgm:cxn modelId="{8F0DBB2A-C839-4C01-A9DC-8A1FCFFF8003}" type="presOf" srcId="{AB7C27C6-F1A6-48AF-8392-3B3821593364}" destId="{17E0DC42-FC98-443C-ADCA-0C3186B8A3C5}" srcOrd="0" destOrd="0" presId="urn:microsoft.com/office/officeart/2005/8/layout/vList2"/>
    <dgm:cxn modelId="{33503E5C-4B2E-4733-8798-37AD8E29CD10}" type="presOf" srcId="{F1A65DC5-1FA1-45BD-89B2-939E1D54A4CB}" destId="{3E84CF17-0295-4C8F-9A83-3D36330D1056}" srcOrd="0" destOrd="0" presId="urn:microsoft.com/office/officeart/2005/8/layout/vList2"/>
    <dgm:cxn modelId="{CED1E1E9-C01C-4535-B293-193204862980}" type="presParOf" srcId="{A8DA192A-C50B-418A-ADC3-1A58F3E6B4F4}" destId="{5E9EE76B-8E53-45C2-A7B1-507D545C1728}" srcOrd="0" destOrd="0" presId="urn:microsoft.com/office/officeart/2005/8/layout/vList2"/>
    <dgm:cxn modelId="{12EFB67D-2B23-4123-802D-B194ECE2AB25}" type="presParOf" srcId="{A8DA192A-C50B-418A-ADC3-1A58F3E6B4F4}" destId="{0F10587F-5364-4D92-9947-F2C5C7E02A7D}" srcOrd="1" destOrd="0" presId="urn:microsoft.com/office/officeart/2005/8/layout/vList2"/>
    <dgm:cxn modelId="{FD419AC1-06C5-4532-8A59-D9B105C0FD25}" type="presParOf" srcId="{A8DA192A-C50B-418A-ADC3-1A58F3E6B4F4}" destId="{A5761859-BB11-48B5-BACB-7425C93254B5}" srcOrd="2" destOrd="0" presId="urn:microsoft.com/office/officeart/2005/8/layout/vList2"/>
    <dgm:cxn modelId="{44163748-1F9B-4E78-BE22-E537EF19E018}" type="presParOf" srcId="{A8DA192A-C50B-418A-ADC3-1A58F3E6B4F4}" destId="{6CC73180-8093-4FE8-AEDA-7774AD35986C}" srcOrd="3" destOrd="0" presId="urn:microsoft.com/office/officeart/2005/8/layout/vList2"/>
    <dgm:cxn modelId="{A4F3769F-12D2-4F8C-AFC2-B3F2541F2C09}" type="presParOf" srcId="{A8DA192A-C50B-418A-ADC3-1A58F3E6B4F4}" destId="{17E0DC42-FC98-443C-ADCA-0C3186B8A3C5}" srcOrd="4" destOrd="0" presId="urn:microsoft.com/office/officeart/2005/8/layout/vList2"/>
    <dgm:cxn modelId="{38378EE5-AD8F-426F-959E-56EC2C437207}" type="presParOf" srcId="{A8DA192A-C50B-418A-ADC3-1A58F3E6B4F4}" destId="{83C5579E-5429-4E74-ADDC-A0C484A6AC12}" srcOrd="5" destOrd="0" presId="urn:microsoft.com/office/officeart/2005/8/layout/vList2"/>
    <dgm:cxn modelId="{C760532B-1D37-44EB-BD63-480150834A13}" type="presParOf" srcId="{A8DA192A-C50B-418A-ADC3-1A58F3E6B4F4}" destId="{303A393B-31C7-4152-9B58-08A9E5B0D484}" srcOrd="6" destOrd="0" presId="urn:microsoft.com/office/officeart/2005/8/layout/vList2"/>
    <dgm:cxn modelId="{E0B9A69A-B9B3-43BA-BF58-3614974AA5C0}" type="presParOf" srcId="{A8DA192A-C50B-418A-ADC3-1A58F3E6B4F4}" destId="{1B73446B-3F5C-4A15-9E95-56A32FAB98A8}" srcOrd="7" destOrd="0" presId="urn:microsoft.com/office/officeart/2005/8/layout/vList2"/>
    <dgm:cxn modelId="{1D7B8AC9-AECA-4834-B774-A3F85748E18F}" type="presParOf" srcId="{A8DA192A-C50B-418A-ADC3-1A58F3E6B4F4}" destId="{62FEC31F-FB96-429D-907E-5181B58CCB4A}" srcOrd="8" destOrd="0" presId="urn:microsoft.com/office/officeart/2005/8/layout/vList2"/>
    <dgm:cxn modelId="{9F5BC203-FAA2-40A4-BF14-4BF6F7F699EE}" type="presParOf" srcId="{A8DA192A-C50B-418A-ADC3-1A58F3E6B4F4}" destId="{44E611F4-2046-412C-BDAA-DFCE5FD1C02C}" srcOrd="9" destOrd="0" presId="urn:microsoft.com/office/officeart/2005/8/layout/vList2"/>
    <dgm:cxn modelId="{08ADD5DE-2D1E-4C78-9103-88905E9D6114}" type="presParOf" srcId="{A8DA192A-C50B-418A-ADC3-1A58F3E6B4F4}" destId="{019F8841-D1D4-4E5A-A131-F5671F529EAC}" srcOrd="10" destOrd="0" presId="urn:microsoft.com/office/officeart/2005/8/layout/vList2"/>
    <dgm:cxn modelId="{D0D68361-BF81-4EDC-8B25-E9C87ACFBEB6}" type="presParOf" srcId="{A8DA192A-C50B-418A-ADC3-1A58F3E6B4F4}" destId="{3E84CF17-0295-4C8F-9A83-3D36330D1056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C6424-4A80-4D83-94E9-36EC0FA6614B}">
      <dsp:nvSpPr>
        <dsp:cNvPr id="0" name=""/>
        <dsp:cNvSpPr/>
      </dsp:nvSpPr>
      <dsp:spPr>
        <a:xfrm>
          <a:off x="343889" y="276776"/>
          <a:ext cx="4246539" cy="13270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851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Taxicab Companies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Regulatory authority for  taxicab companies. Monitoring compliance in areas such as vehicle safety, vehicle age, insurance requirements, cleanliness and color-scheme.</a:t>
          </a:r>
          <a:endParaRPr lang="en-US" sz="1400" b="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3889" y="276776"/>
        <a:ext cx="4246539" cy="1327043"/>
      </dsp:txXfrm>
    </dsp:sp>
    <dsp:sp modelId="{F1B51AC0-60CF-4A19-B210-74E9260058C6}">
      <dsp:nvSpPr>
        <dsp:cNvPr id="0" name=""/>
        <dsp:cNvSpPr/>
      </dsp:nvSpPr>
      <dsp:spPr>
        <a:xfrm>
          <a:off x="166950" y="85092"/>
          <a:ext cx="928930" cy="13933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2000" r="-92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794A0-3417-4617-91A4-F8CAF3B7AE51}">
      <dsp:nvSpPr>
        <dsp:cNvPr id="0" name=""/>
        <dsp:cNvSpPr/>
      </dsp:nvSpPr>
      <dsp:spPr>
        <a:xfrm>
          <a:off x="5003646" y="276776"/>
          <a:ext cx="4246539" cy="13270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851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Private Vehicle-for-Hire Companies</a:t>
          </a:r>
          <a:endParaRPr lang="en-US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Regulatory authority for </a:t>
          </a:r>
          <a:r>
            <a:rPr lang="en-US" sz="1400" b="0" kern="1200" dirty="0" err="1" smtClean="0">
              <a:solidFill>
                <a:schemeClr val="accent2">
                  <a:lumMod val="50000"/>
                </a:schemeClr>
              </a:solidFill>
            </a:rPr>
            <a:t>Uber</a:t>
          </a: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, </a:t>
          </a:r>
          <a:r>
            <a:rPr lang="en-US" sz="1400" b="0" kern="1200" dirty="0" err="1" smtClean="0">
              <a:solidFill>
                <a:schemeClr val="accent2">
                  <a:lumMod val="50000"/>
                </a:schemeClr>
              </a:solidFill>
            </a:rPr>
            <a:t>Lyft</a:t>
          </a: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, </a:t>
          </a:r>
          <a:r>
            <a:rPr lang="en-US" sz="1400" b="0" kern="1200" dirty="0" err="1" smtClean="0">
              <a:solidFill>
                <a:schemeClr val="accent2">
                  <a:lumMod val="50000"/>
                </a:schemeClr>
              </a:solidFill>
            </a:rPr>
            <a:t>Wheelz</a:t>
          </a: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, Split, and others. As part of regulatory compliance, these organizations are required to submit 1% of their gross revenues to the agency each quarter. </a:t>
          </a:r>
          <a:endParaRPr lang="en-US" sz="1400" b="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003646" y="276776"/>
        <a:ext cx="4246539" cy="1327043"/>
      </dsp:txXfrm>
    </dsp:sp>
    <dsp:sp modelId="{7E9271A7-57C9-450D-84F3-23297CCFA240}">
      <dsp:nvSpPr>
        <dsp:cNvPr id="0" name=""/>
        <dsp:cNvSpPr/>
      </dsp:nvSpPr>
      <dsp:spPr>
        <a:xfrm>
          <a:off x="4826706" y="85092"/>
          <a:ext cx="928930" cy="139339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FE7DA-DCA2-40F7-8F2D-9BF353EA2FB6}">
      <dsp:nvSpPr>
        <dsp:cNvPr id="0" name=""/>
        <dsp:cNvSpPr/>
      </dsp:nvSpPr>
      <dsp:spPr>
        <a:xfrm>
          <a:off x="343889" y="1947376"/>
          <a:ext cx="4246539" cy="13270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851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Dispatch Companies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The agency partners with local dispatch companies to facilitate requests for transportation services for programs such as Transport-DC (</a:t>
          </a:r>
          <a:r>
            <a:rPr lang="en-US" sz="1400" b="0" kern="1200" dirty="0" err="1" smtClean="0">
              <a:solidFill>
                <a:schemeClr val="accent2">
                  <a:lumMod val="50000"/>
                </a:schemeClr>
              </a:solidFill>
            </a:rPr>
            <a:t>ParaTransit</a:t>
          </a: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).</a:t>
          </a:r>
          <a:endParaRPr lang="en-US" sz="1400" b="1" i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43889" y="1947376"/>
        <a:ext cx="4246539" cy="1327043"/>
      </dsp:txXfrm>
    </dsp:sp>
    <dsp:sp modelId="{0BDAE3DB-8771-4398-B55A-B889F6C0B120}">
      <dsp:nvSpPr>
        <dsp:cNvPr id="0" name=""/>
        <dsp:cNvSpPr/>
      </dsp:nvSpPr>
      <dsp:spPr>
        <a:xfrm>
          <a:off x="166950" y="1755692"/>
          <a:ext cx="928930" cy="139339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3000" r="-7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19465-D72D-4411-868C-5AA0630A434F}">
      <dsp:nvSpPr>
        <dsp:cNvPr id="0" name=""/>
        <dsp:cNvSpPr/>
      </dsp:nvSpPr>
      <dsp:spPr>
        <a:xfrm>
          <a:off x="5003646" y="1947376"/>
          <a:ext cx="4246539" cy="13270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851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Insurance Companies</a:t>
          </a:r>
          <a:endParaRPr lang="en-US" sz="1800" b="1" i="1" kern="12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The agency certifies taxicab insurance providers and connects taxicab companies and independent operators to insurance providers. </a:t>
          </a:r>
          <a:endParaRPr lang="en-US" sz="1400" b="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003646" y="1947376"/>
        <a:ext cx="4246539" cy="1327043"/>
      </dsp:txXfrm>
    </dsp:sp>
    <dsp:sp modelId="{2E950806-E310-4F56-A36F-5A73843B17E3}">
      <dsp:nvSpPr>
        <dsp:cNvPr id="0" name=""/>
        <dsp:cNvSpPr/>
      </dsp:nvSpPr>
      <dsp:spPr>
        <a:xfrm>
          <a:off x="4826706" y="1755692"/>
          <a:ext cx="928930" cy="139339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4000" r="-7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6DA78-27B7-4AC2-A7DF-89F618E84068}">
      <dsp:nvSpPr>
        <dsp:cNvPr id="0" name=""/>
        <dsp:cNvSpPr/>
      </dsp:nvSpPr>
      <dsp:spPr>
        <a:xfrm>
          <a:off x="343889" y="3617977"/>
          <a:ext cx="4246539" cy="13270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851" tIns="49530" rIns="49530" bIns="4953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Payment Service Providers (PSP)</a:t>
          </a:r>
          <a:endParaRPr lang="en-US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>
              <a:solidFill>
                <a:schemeClr val="accent2">
                  <a:lumMod val="50000"/>
                </a:schemeClr>
              </a:solidFill>
            </a:rPr>
            <a:t>The agency collects information on trips, including starting point, destination, and fare information from PSPs and also sets standards for in-vehicle equipment (such as the driver safety feature) that is provided by PSPs. </a:t>
          </a:r>
          <a:endParaRPr lang="en-US" sz="1300" b="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3889" y="3617977"/>
        <a:ext cx="4246539" cy="1327043"/>
      </dsp:txXfrm>
    </dsp:sp>
    <dsp:sp modelId="{04AA4823-138C-4912-83FD-2948976CD486}">
      <dsp:nvSpPr>
        <dsp:cNvPr id="0" name=""/>
        <dsp:cNvSpPr/>
      </dsp:nvSpPr>
      <dsp:spPr>
        <a:xfrm>
          <a:off x="166950" y="3426293"/>
          <a:ext cx="928930" cy="13933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A3E89-37BD-4BF1-A0F5-642BA135EB81}">
      <dsp:nvSpPr>
        <dsp:cNvPr id="0" name=""/>
        <dsp:cNvSpPr/>
      </dsp:nvSpPr>
      <dsp:spPr>
        <a:xfrm>
          <a:off x="5003646" y="3617977"/>
          <a:ext cx="4246539" cy="13270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851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Equipment Manufactures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accent2">
                  <a:lumMod val="50000"/>
                </a:schemeClr>
              </a:solidFill>
            </a:rPr>
            <a:t>The agency works with equipment manufactures and providers to ensure fair and equitable treatment for passengers, ensuring that taximeters are appropriately calibrated and certified by their provider.</a:t>
          </a:r>
          <a:endParaRPr lang="en-US" sz="1400" b="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003646" y="3617977"/>
        <a:ext cx="4246539" cy="1327043"/>
      </dsp:txXfrm>
    </dsp:sp>
    <dsp:sp modelId="{B2199536-4B9A-4DF8-BA45-D6AB3DB7E4D6}">
      <dsp:nvSpPr>
        <dsp:cNvPr id="0" name=""/>
        <dsp:cNvSpPr/>
      </dsp:nvSpPr>
      <dsp:spPr>
        <a:xfrm>
          <a:off x="4826706" y="3426293"/>
          <a:ext cx="928930" cy="1393395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4000" r="-5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EE76B-8E53-45C2-A7B1-507D545C1728}">
      <dsp:nvSpPr>
        <dsp:cNvPr id="0" name=""/>
        <dsp:cNvSpPr/>
      </dsp:nvSpPr>
      <dsp:spPr>
        <a:xfrm>
          <a:off x="0" y="42980"/>
          <a:ext cx="6705600" cy="36503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u="none" kern="1200" dirty="0" smtClean="0"/>
            <a:t>Lost and Found</a:t>
          </a:r>
          <a:endParaRPr lang="en-US" sz="1600" kern="1200" dirty="0"/>
        </a:p>
      </dsp:txBody>
      <dsp:txXfrm>
        <a:off x="17820" y="60800"/>
        <a:ext cx="6669960" cy="329399"/>
      </dsp:txXfrm>
    </dsp:sp>
    <dsp:sp modelId="{0F10587F-5364-4D92-9947-F2C5C7E02A7D}">
      <dsp:nvSpPr>
        <dsp:cNvPr id="0" name=""/>
        <dsp:cNvSpPr/>
      </dsp:nvSpPr>
      <dsp:spPr>
        <a:xfrm>
          <a:off x="0" y="408020"/>
          <a:ext cx="6705600" cy="33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/>
            <a:t>Partners with taxicab companies and launched an online form for passengers to report and recover items lost in a DC taxicab.</a:t>
          </a:r>
          <a:endParaRPr lang="en-US" sz="1200" kern="1200" dirty="0"/>
        </a:p>
      </dsp:txBody>
      <dsp:txXfrm>
        <a:off x="0" y="408020"/>
        <a:ext cx="6705600" cy="339480"/>
      </dsp:txXfrm>
    </dsp:sp>
    <dsp:sp modelId="{A5761859-BB11-48B5-BACB-7425C93254B5}">
      <dsp:nvSpPr>
        <dsp:cNvPr id="0" name=""/>
        <dsp:cNvSpPr/>
      </dsp:nvSpPr>
      <dsp:spPr>
        <a:xfrm>
          <a:off x="0" y="747500"/>
          <a:ext cx="6705600" cy="365039"/>
        </a:xfrm>
        <a:prstGeom prst="roundRect">
          <a:avLst/>
        </a:prstGeom>
        <a:solidFill>
          <a:schemeClr val="accent1">
            <a:shade val="80000"/>
            <a:hueOff val="138349"/>
            <a:satOff val="-18233"/>
            <a:lumOff val="89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u="none" kern="1200" dirty="0" smtClean="0"/>
            <a:t>Complaint Resolution</a:t>
          </a:r>
          <a:endParaRPr lang="en-US" sz="1600" kern="1200" dirty="0"/>
        </a:p>
      </dsp:txBody>
      <dsp:txXfrm>
        <a:off x="17820" y="765320"/>
        <a:ext cx="6669960" cy="329399"/>
      </dsp:txXfrm>
    </dsp:sp>
    <dsp:sp modelId="{6CC73180-8093-4FE8-AEDA-7774AD35986C}">
      <dsp:nvSpPr>
        <dsp:cNvPr id="0" name=""/>
        <dsp:cNvSpPr/>
      </dsp:nvSpPr>
      <dsp:spPr>
        <a:xfrm>
          <a:off x="0" y="1112540"/>
          <a:ext cx="670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/>
            <a:t>Reviews, researches, and adjudicates complaints submitted against vehicle operators,  taxicab companies, payment service providers, or dispatch companies. Our compliant resolution process covers digital dispatch providers, such as </a:t>
          </a:r>
          <a:r>
            <a:rPr lang="en-US" sz="1200" kern="1200" dirty="0" err="1" smtClean="0"/>
            <a:t>Uber</a:t>
          </a:r>
          <a:r>
            <a:rPr lang="en-US" sz="1200" kern="1200" dirty="0" smtClean="0"/>
            <a:t> and </a:t>
          </a:r>
          <a:r>
            <a:rPr lang="en-US" sz="1200" kern="1200" dirty="0" err="1" smtClean="0"/>
            <a:t>Lyft</a:t>
          </a:r>
          <a:r>
            <a:rPr lang="en-US" sz="1200" kern="1200" dirty="0" smtClean="0"/>
            <a:t>.</a:t>
          </a:r>
          <a:endParaRPr lang="en-US" sz="1200" kern="1200" dirty="0"/>
        </a:p>
      </dsp:txBody>
      <dsp:txXfrm>
        <a:off x="0" y="1112540"/>
        <a:ext cx="6705600" cy="496800"/>
      </dsp:txXfrm>
    </dsp:sp>
    <dsp:sp modelId="{17E0DC42-FC98-443C-ADCA-0C3186B8A3C5}">
      <dsp:nvSpPr>
        <dsp:cNvPr id="0" name=""/>
        <dsp:cNvSpPr/>
      </dsp:nvSpPr>
      <dsp:spPr>
        <a:xfrm>
          <a:off x="0" y="1609340"/>
          <a:ext cx="6705600" cy="365039"/>
        </a:xfrm>
        <a:prstGeom prst="roundRect">
          <a:avLst/>
        </a:prstGeom>
        <a:solidFill>
          <a:schemeClr val="accent1">
            <a:shade val="80000"/>
            <a:hueOff val="276698"/>
            <a:satOff val="-36466"/>
            <a:lumOff val="179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u="none" kern="1200" dirty="0" smtClean="0"/>
            <a:t>24/7 Street Enforcement</a:t>
          </a:r>
          <a:endParaRPr lang="en-US" sz="1600" kern="1200" dirty="0"/>
        </a:p>
      </dsp:txBody>
      <dsp:txXfrm>
        <a:off x="17820" y="1627160"/>
        <a:ext cx="6669960" cy="329399"/>
      </dsp:txXfrm>
    </dsp:sp>
    <dsp:sp modelId="{83C5579E-5429-4E74-ADDC-A0C484A6AC12}">
      <dsp:nvSpPr>
        <dsp:cNvPr id="0" name=""/>
        <dsp:cNvSpPr/>
      </dsp:nvSpPr>
      <dsp:spPr>
        <a:xfrm>
          <a:off x="0" y="1974380"/>
          <a:ext cx="6705600" cy="33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b="0" i="0" kern="1200" dirty="0" smtClean="0"/>
            <a:t>Enforcement staff is responsible for the for safe and responsible operating of taxicabs and ensuring compliance with Title 31 regulations.</a:t>
          </a:r>
          <a:endParaRPr lang="en-US" sz="1200" kern="1200" dirty="0"/>
        </a:p>
      </dsp:txBody>
      <dsp:txXfrm>
        <a:off x="0" y="1974380"/>
        <a:ext cx="6705600" cy="339480"/>
      </dsp:txXfrm>
    </dsp:sp>
    <dsp:sp modelId="{303A393B-31C7-4152-9B58-08A9E5B0D484}">
      <dsp:nvSpPr>
        <dsp:cNvPr id="0" name=""/>
        <dsp:cNvSpPr/>
      </dsp:nvSpPr>
      <dsp:spPr>
        <a:xfrm>
          <a:off x="0" y="2313860"/>
          <a:ext cx="6705600" cy="365039"/>
        </a:xfrm>
        <a:prstGeom prst="roundRect">
          <a:avLst/>
        </a:prstGeom>
        <a:solidFill>
          <a:schemeClr val="accent1">
            <a:shade val="80000"/>
            <a:hueOff val="415046"/>
            <a:satOff val="-54698"/>
            <a:lumOff val="26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u="none" kern="1200" dirty="0" smtClean="0"/>
            <a:t>Driver and Vehicle Licensing</a:t>
          </a:r>
          <a:endParaRPr lang="en-US" sz="1600" kern="1200" dirty="0"/>
        </a:p>
      </dsp:txBody>
      <dsp:txXfrm>
        <a:off x="17820" y="2331680"/>
        <a:ext cx="6669960" cy="329399"/>
      </dsp:txXfrm>
    </dsp:sp>
    <dsp:sp modelId="{1B73446B-3F5C-4A15-9E95-56A32FAB98A8}">
      <dsp:nvSpPr>
        <dsp:cNvPr id="0" name=""/>
        <dsp:cNvSpPr/>
      </dsp:nvSpPr>
      <dsp:spPr>
        <a:xfrm>
          <a:off x="0" y="2678900"/>
          <a:ext cx="6705600" cy="33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b="0" i="0" kern="1200" dirty="0" smtClean="0"/>
            <a:t>Processes applicants for a Taxicab and/or Sedan or Limousine Operator’s Licenses in addition to registering and licensing public vehicles for hire and luxury vehicles.</a:t>
          </a:r>
          <a:endParaRPr lang="en-US" sz="1200" kern="1200" dirty="0"/>
        </a:p>
      </dsp:txBody>
      <dsp:txXfrm>
        <a:off x="0" y="2678900"/>
        <a:ext cx="6705600" cy="339480"/>
      </dsp:txXfrm>
    </dsp:sp>
    <dsp:sp modelId="{62FEC31F-FB96-429D-907E-5181B58CCB4A}">
      <dsp:nvSpPr>
        <dsp:cNvPr id="0" name=""/>
        <dsp:cNvSpPr/>
      </dsp:nvSpPr>
      <dsp:spPr>
        <a:xfrm>
          <a:off x="0" y="3018380"/>
          <a:ext cx="6705600" cy="365039"/>
        </a:xfrm>
        <a:prstGeom prst="roundRect">
          <a:avLst/>
        </a:prstGeom>
        <a:solidFill>
          <a:schemeClr val="accent1">
            <a:shade val="80000"/>
            <a:hueOff val="553395"/>
            <a:satOff val="-72931"/>
            <a:lumOff val="3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u="none" kern="1200" dirty="0" smtClean="0"/>
            <a:t>Grants Administration</a:t>
          </a:r>
          <a:endParaRPr lang="en-US" sz="1600" kern="1200" dirty="0"/>
        </a:p>
      </dsp:txBody>
      <dsp:txXfrm>
        <a:off x="17820" y="3036200"/>
        <a:ext cx="6669960" cy="329399"/>
      </dsp:txXfrm>
    </dsp:sp>
    <dsp:sp modelId="{44E611F4-2046-412C-BDAA-DFCE5FD1C02C}">
      <dsp:nvSpPr>
        <dsp:cNvPr id="0" name=""/>
        <dsp:cNvSpPr/>
      </dsp:nvSpPr>
      <dsp:spPr>
        <a:xfrm>
          <a:off x="0" y="3383420"/>
          <a:ext cx="6705600" cy="33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/>
            <a:t>The agency administers grants to incentivize the purchase of Wheelchair Accessible Vehicles (WAVs), Electric Taxis, as well as a neighborhood shuttle for underserved communities.</a:t>
          </a:r>
          <a:endParaRPr lang="en-US" sz="1200" kern="1200" dirty="0"/>
        </a:p>
      </dsp:txBody>
      <dsp:txXfrm>
        <a:off x="0" y="3383420"/>
        <a:ext cx="6705600" cy="339480"/>
      </dsp:txXfrm>
    </dsp:sp>
    <dsp:sp modelId="{019F8841-D1D4-4E5A-A131-F5671F529EAC}">
      <dsp:nvSpPr>
        <dsp:cNvPr id="0" name=""/>
        <dsp:cNvSpPr/>
      </dsp:nvSpPr>
      <dsp:spPr>
        <a:xfrm>
          <a:off x="0" y="3722900"/>
          <a:ext cx="6705600" cy="365039"/>
        </a:xfrm>
        <a:prstGeom prst="roundRect">
          <a:avLst/>
        </a:prstGeom>
        <a:solidFill>
          <a:schemeClr val="accent1">
            <a:shade val="80000"/>
            <a:hueOff val="691744"/>
            <a:satOff val="-91164"/>
            <a:lumOff val="448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u="none" kern="1200" dirty="0" err="1" smtClean="0"/>
            <a:t>Paratransit</a:t>
          </a:r>
          <a:r>
            <a:rPr lang="en-US" sz="1600" b="1" i="0" u="none" kern="1200" dirty="0" smtClean="0"/>
            <a:t> Services</a:t>
          </a:r>
          <a:endParaRPr lang="en-US" sz="1600" kern="1200" dirty="0"/>
        </a:p>
      </dsp:txBody>
      <dsp:txXfrm>
        <a:off x="17820" y="3740720"/>
        <a:ext cx="6669960" cy="329399"/>
      </dsp:txXfrm>
    </dsp:sp>
    <dsp:sp modelId="{3E84CF17-0295-4C8F-9A83-3D36330D1056}">
      <dsp:nvSpPr>
        <dsp:cNvPr id="0" name=""/>
        <dsp:cNvSpPr/>
      </dsp:nvSpPr>
      <dsp:spPr>
        <a:xfrm>
          <a:off x="0" y="4087940"/>
          <a:ext cx="6705600" cy="33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03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/>
            <a:t>Provides </a:t>
          </a:r>
          <a:r>
            <a:rPr lang="en-US" sz="1200" kern="1200" dirty="0" err="1" smtClean="0"/>
            <a:t>Paratransit</a:t>
          </a:r>
          <a:r>
            <a:rPr lang="en-US" sz="1200" kern="1200" dirty="0" smtClean="0"/>
            <a:t> services for </a:t>
          </a:r>
          <a:r>
            <a:rPr lang="en-US" sz="1200" kern="1200" dirty="0" err="1" smtClean="0"/>
            <a:t>MetroAccess</a:t>
          </a:r>
          <a:r>
            <a:rPr lang="en-US" sz="1200" kern="1200" dirty="0" smtClean="0"/>
            <a:t>-eligible persons with disabilities through the Transport-DC program, allowing point to point transportation services with only a one-hour lead time for requests.</a:t>
          </a:r>
          <a:endParaRPr lang="en-US" sz="1200" kern="1200" dirty="0"/>
        </a:p>
      </dsp:txBody>
      <dsp:txXfrm>
        <a:off x="0" y="4087940"/>
        <a:ext cx="6705600" cy="339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161126" cy="366059"/>
          </a:xfrm>
          <a:prstGeom prst="rect">
            <a:avLst/>
          </a:prstGeom>
        </p:spPr>
        <p:txBody>
          <a:bodyPr vert="horz" lIns="86732" tIns="43366" rIns="86732" bIns="4336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559" y="2"/>
            <a:ext cx="4161126" cy="366059"/>
          </a:xfrm>
          <a:prstGeom prst="rect">
            <a:avLst/>
          </a:prstGeom>
        </p:spPr>
        <p:txBody>
          <a:bodyPr vert="horz" lIns="86732" tIns="43366" rIns="86732" bIns="43366" rtlCol="0"/>
          <a:lstStyle>
            <a:lvl1pPr algn="r">
              <a:defRPr sz="1100"/>
            </a:lvl1pPr>
          </a:lstStyle>
          <a:p>
            <a:fld id="{E706C2B2-61D2-4985-A7E2-33672CA1897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5775" y="547688"/>
            <a:ext cx="354965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732" tIns="43366" rIns="86732" bIns="433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727" y="3475318"/>
            <a:ext cx="7679748" cy="3291541"/>
          </a:xfrm>
          <a:prstGeom prst="rect">
            <a:avLst/>
          </a:prstGeom>
        </p:spPr>
        <p:txBody>
          <a:bodyPr vert="horz" lIns="86732" tIns="43366" rIns="86732" bIns="4336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7649"/>
            <a:ext cx="4161126" cy="366059"/>
          </a:xfrm>
          <a:prstGeom prst="rect">
            <a:avLst/>
          </a:prstGeom>
        </p:spPr>
        <p:txBody>
          <a:bodyPr vert="horz" lIns="86732" tIns="43366" rIns="86732" bIns="4336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559" y="6947649"/>
            <a:ext cx="4161126" cy="366059"/>
          </a:xfrm>
          <a:prstGeom prst="rect">
            <a:avLst/>
          </a:prstGeom>
        </p:spPr>
        <p:txBody>
          <a:bodyPr vert="horz" lIns="86732" tIns="43366" rIns="86732" bIns="43366" rtlCol="0" anchor="b"/>
          <a:lstStyle>
            <a:lvl1pPr algn="r">
              <a:defRPr sz="1100"/>
            </a:lvl1pPr>
          </a:lstStyle>
          <a:p>
            <a:fld id="{927B3E3D-A080-443F-B6EC-2727079E1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6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05163" y="915988"/>
            <a:ext cx="3190875" cy="2466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F544E-3314-4FD8-97D8-1D9815D2580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DRAFT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6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767170"/>
            <a:ext cx="10058400" cy="10052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058" y="6860438"/>
            <a:ext cx="2474366" cy="808330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5067" y="6850075"/>
            <a:ext cx="7463333" cy="808330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95070" y="3886200"/>
            <a:ext cx="7215365" cy="2507488"/>
          </a:xfrm>
        </p:spPr>
        <p:txBody>
          <a:bodyPr anchor="b"/>
          <a:lstStyle>
            <a:lvl1pPr>
              <a:defRPr sz="4000" b="1" cap="all" baseline="0">
                <a:solidFill>
                  <a:srgbClr val="00206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2595067" y="6850075"/>
            <a:ext cx="6055157" cy="777240"/>
          </a:xfrm>
        </p:spPr>
        <p:txBody>
          <a:bodyPr anchor="ctr">
            <a:noAutofit/>
          </a:bodyPr>
          <a:lstStyle>
            <a:lvl1pPr algn="l">
              <a:defRPr sz="2200">
                <a:solidFill>
                  <a:srgbClr val="FFFFFF"/>
                </a:solidFill>
              </a:defRPr>
            </a:lvl1pPr>
          </a:lstStyle>
          <a:p>
            <a:fld id="{4004A4E8-B247-41F6-B52C-EFD0B0946C07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361751" y="85184"/>
            <a:ext cx="6454140" cy="413808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EBDDC3"/>
                </a:solidFill>
              </a:rPr>
              <a:t>Sensitive Draft - Not for Distribution</a:t>
            </a:r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67391" y="1450848"/>
            <a:ext cx="1491006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-10060" y="1450848"/>
            <a:ext cx="4672424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839871" y="1450848"/>
            <a:ext cx="3550022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93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3912" y="1313392"/>
            <a:ext cx="9136520" cy="559540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70560" y="93022"/>
            <a:ext cx="8180832" cy="82815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A24D-E162-4EF5-9165-BA5BFFFA0DC4}" type="datetime1">
              <a:rPr lang="en-US" smtClean="0">
                <a:solidFill>
                  <a:srgbClr val="775F55"/>
                </a:solidFill>
              </a:rPr>
              <a:t>10/11/2016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Sensitive Draft - Not for Distribution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419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C967-B921-4A90-B42F-B5CF89954B69}" type="datetime1">
              <a:rPr lang="en-US" smtClean="0">
                <a:solidFill>
                  <a:srgbClr val="775F55"/>
                </a:solidFill>
              </a:rPr>
              <a:t>10/11/2016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Sensitive Draft - Not for Distribution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807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42 Projects Under Construction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FC65-DD91-4D20-A122-7CB07F8F15BF}" type="datetime1">
              <a:rPr lang="en-US" smtClean="0">
                <a:solidFill>
                  <a:srgbClr val="775F55"/>
                </a:solidFill>
              </a:rPr>
              <a:t>10/11/2016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Sensitive Draft - Not for Distribution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5912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4772" y="1324994"/>
            <a:ext cx="1760220" cy="5583806"/>
          </a:xfrm>
          <a:solidFill>
            <a:srgbClr val="002060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2824" tIns="203765" rIns="152824" bIns="101882"/>
          <a:lstStyle>
            <a:lvl1pPr marL="0" indent="0">
              <a:spcAft>
                <a:spcPts val="1114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42632" y="1313392"/>
            <a:ext cx="7040880" cy="568176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D7E6-9396-43C6-8E22-93EADA7ADC6C}" type="datetime1">
              <a:rPr lang="en-US" smtClean="0">
                <a:solidFill>
                  <a:srgbClr val="775F55"/>
                </a:solidFill>
              </a:rPr>
              <a:t>10/11/2016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Sensitive Draft - Not for Distribution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/>
              <a:pPr/>
              <a:t>‹#›</a:t>
            </a:fld>
            <a:endParaRPr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Upcoming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28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767170"/>
            <a:ext cx="10058400" cy="10052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058" y="6860438"/>
            <a:ext cx="2474366" cy="808330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5067" y="6850075"/>
            <a:ext cx="7463333" cy="808330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95068" y="3886200"/>
            <a:ext cx="7215365" cy="2507488"/>
          </a:xfrm>
        </p:spPr>
        <p:txBody>
          <a:bodyPr anchor="b"/>
          <a:lstStyle>
            <a:lvl1pPr>
              <a:defRPr sz="4000" b="1" cap="all" baseline="0">
                <a:solidFill>
                  <a:srgbClr val="00206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2595067" y="6850075"/>
            <a:ext cx="6055157" cy="777240"/>
          </a:xfrm>
        </p:spPr>
        <p:txBody>
          <a:bodyPr anchor="ctr">
            <a:noAutofit/>
          </a:bodyPr>
          <a:lstStyle>
            <a:lvl1pPr algn="l">
              <a:defRPr sz="2200">
                <a:solidFill>
                  <a:srgbClr val="FFFFFF"/>
                </a:solidFill>
              </a:defRPr>
            </a:lvl1pPr>
          </a:lstStyle>
          <a:p>
            <a:fld id="{5667E825-F1B7-4803-8292-788F2DBB7018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361751" y="85184"/>
            <a:ext cx="6454140" cy="413808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EBDDC3"/>
                </a:solidFill>
              </a:rPr>
              <a:t>Sensitive Draft - Not for Distribution</a:t>
            </a:r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67391" y="1450848"/>
            <a:ext cx="1491006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-10060" y="1450848"/>
            <a:ext cx="4672424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423955" y="354607"/>
            <a:ext cx="4352000" cy="80227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defTabSz="1018824"/>
            <a:r>
              <a:rPr lang="en-US" sz="2700" b="1" i="1" dirty="0">
                <a:solidFill>
                  <a:srgbClr val="002060"/>
                </a:solidFill>
              </a:rPr>
              <a:t>Mayor Muriel Bowser</a:t>
            </a:r>
          </a:p>
          <a:p>
            <a:pPr defTabSz="1018824"/>
            <a:r>
              <a:rPr lang="en-US" b="1" i="1" dirty="0" smtClean="0">
                <a:solidFill>
                  <a:srgbClr val="002060"/>
                </a:solidFill>
              </a:rPr>
              <a:t>City Administrator Rashad M. Young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839869" y="1450848"/>
            <a:ext cx="3550022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09" y="259080"/>
            <a:ext cx="970113" cy="78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18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49605" y="177293"/>
            <a:ext cx="8180832" cy="738315"/>
          </a:xfrm>
          <a:prstGeom prst="rect">
            <a:avLst/>
          </a:prstGeom>
        </p:spPr>
        <p:txBody>
          <a:bodyPr vert="horz" lIns="101858" tIns="50929" rIns="101858" bIns="50929" anchor="b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3915" y="1309636"/>
            <a:ext cx="9113749" cy="5633709"/>
          </a:xfrm>
          <a:prstGeom prst="rect">
            <a:avLst/>
          </a:prstGeom>
        </p:spPr>
        <p:txBody>
          <a:bodyPr vert="horz" lIns="101858" tIns="50929" rIns="101858" bIns="50929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845554" y="7252212"/>
            <a:ext cx="1278009" cy="413808"/>
          </a:xfrm>
          <a:prstGeom prst="rect">
            <a:avLst/>
          </a:prstGeom>
        </p:spPr>
        <p:txBody>
          <a:bodyPr vert="horz" lIns="101858" tIns="50929" rIns="101858" bIns="50929" anchor="b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 defTabSz="1018586"/>
            <a:fld id="{72CEF44C-8A3B-43A0-BDD8-9D5A8DC8A77B}" type="datetime1">
              <a:rPr lang="en-US" smtClean="0">
                <a:solidFill>
                  <a:srgbClr val="775F55"/>
                </a:solidFill>
              </a:rPr>
              <a:t>10/11/2016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0561" y="7251991"/>
            <a:ext cx="6997489" cy="413808"/>
          </a:xfrm>
          <a:prstGeom prst="rect">
            <a:avLst/>
          </a:prstGeom>
        </p:spPr>
        <p:txBody>
          <a:bodyPr vert="horz" lIns="101858" tIns="50929" rIns="101858" bIns="50929" anchor="b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 defTabSz="1018586"/>
            <a:r>
              <a:rPr lang="en-US" smtClean="0">
                <a:solidFill>
                  <a:srgbClr val="775F55"/>
                </a:solidFill>
              </a:rPr>
              <a:t>Sensitive Draft - Not for Distribution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5605"/>
            <a:ext cx="586740" cy="259080"/>
          </a:xfrm>
          <a:prstGeom prst="rect">
            <a:avLst/>
          </a:prstGeom>
          <a:solidFill>
            <a:srgbClr val="CC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9605" y="915605"/>
            <a:ext cx="9408795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58" tIns="50929" rIns="101858" bIns="50929" anchor="ctr"/>
          <a:lstStyle/>
          <a:p>
            <a:pPr algn="ctr" defTabSz="1018586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9315076" y="7257435"/>
            <a:ext cx="497003" cy="411334"/>
          </a:xfrm>
          <a:prstGeom prst="rect">
            <a:avLst/>
          </a:prstGeom>
        </p:spPr>
        <p:txBody>
          <a:bodyPr lIns="101858" tIns="50929" rIns="101858" bIns="50929" rtlCol="0" anchor="b"/>
          <a:lstStyle>
            <a:lvl1pPr>
              <a:defRPr kumimoji="0" lang="en-US" sz="1300" kern="1200" smtClean="0">
                <a:solidFill>
                  <a:srgbClr val="775F5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1018586"/>
            <a:fld id="{BD8932C4-06C2-4B3E-B9B4-4EEBB934B3D2}" type="slidenum">
              <a:rPr lang="en-US" smtClean="0"/>
              <a:pPr defTabSz="1018586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365" y="172722"/>
            <a:ext cx="706758" cy="57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5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72955" indent="-572955" algn="l" rtl="0" eaLnBrk="1" latinLnBrk="0" hangingPunct="1">
        <a:spcBef>
          <a:spcPts val="780"/>
        </a:spcBef>
        <a:buClrTx/>
        <a:buSzPct val="60000"/>
        <a:buFont typeface="Arial" panose="020B0604020202020204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80389" indent="-572955" algn="l" rtl="0" eaLnBrk="1" latinLnBrk="0" hangingPunct="1">
        <a:spcBef>
          <a:spcPts val="613"/>
        </a:spcBef>
        <a:buClrTx/>
        <a:buSzPct val="70000"/>
        <a:buFont typeface="Arial" panose="020B0604020202020204" pitchFamily="34" charset="0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233" indent="-509292" algn="l" rtl="0" eaLnBrk="1" latinLnBrk="0" hangingPunct="1">
        <a:spcBef>
          <a:spcPts val="557"/>
        </a:spcBef>
        <a:buClrTx/>
        <a:buSzPct val="75000"/>
        <a:buFont typeface="Arial" panose="020B0604020202020204" pitchFamily="34" charset="0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525" indent="-509292" algn="l" rtl="0" eaLnBrk="1" latinLnBrk="0" hangingPunct="1">
        <a:spcBef>
          <a:spcPts val="446"/>
        </a:spcBef>
        <a:buClrTx/>
        <a:buSzPct val="75000"/>
        <a:buFont typeface="Arial" panose="020B0604020202020204" pitchFamily="34" charset="0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819" indent="-509292" algn="l" rtl="0" eaLnBrk="1" latinLnBrk="0" hangingPunct="1">
        <a:spcBef>
          <a:spcPts val="446"/>
        </a:spcBef>
        <a:buClrTx/>
        <a:buSzPct val="65000"/>
        <a:buFont typeface="Arial" panose="020B0604020202020204" pitchFamily="34" charset="0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748" indent="-25464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48324" indent="-25464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53900" indent="-25464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59476" indent="-25464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0560" y="93021"/>
            <a:ext cx="8180832" cy="738315"/>
          </a:xfrm>
          <a:prstGeom prst="rect">
            <a:avLst/>
          </a:prstGeom>
        </p:spPr>
        <p:txBody>
          <a:bodyPr vert="horz" lIns="101882" tIns="50941" rIns="101882" bIns="50941" anchor="b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3913" y="1309635"/>
            <a:ext cx="9113749" cy="5633709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</a:t>
            </a:r>
            <a:r>
              <a:rPr kumimoji="0" lang="en-US" dirty="0" err="1" smtClean="0"/>
              <a:t>stles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845553" y="7252211"/>
            <a:ext cx="1278009" cy="413808"/>
          </a:xfrm>
          <a:prstGeom prst="rect">
            <a:avLst/>
          </a:prstGeom>
        </p:spPr>
        <p:txBody>
          <a:bodyPr vert="horz" lIns="101882" tIns="50941" rIns="101882" bIns="50941" anchor="b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 defTabSz="1018824"/>
            <a:fld id="{E7683136-AB49-462B-94B6-4711D649BD99}" type="datetime1">
              <a:rPr lang="en-US" smtClean="0">
                <a:solidFill>
                  <a:srgbClr val="775F55"/>
                </a:solidFill>
              </a:rPr>
              <a:t>10/11/2016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0561" y="7251991"/>
            <a:ext cx="6997489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 defTabSz="1018824"/>
            <a:r>
              <a:rPr lang="en-US" dirty="0" smtClean="0">
                <a:solidFill>
                  <a:srgbClr val="775F55"/>
                </a:solidFill>
              </a:rPr>
              <a:t>Sensitive Draft - Not for Distribution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399032"/>
            <a:ext cx="10058400" cy="3627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5605"/>
            <a:ext cx="586740" cy="259080"/>
          </a:xfrm>
          <a:prstGeom prst="rect">
            <a:avLst/>
          </a:prstGeom>
          <a:solidFill>
            <a:srgbClr val="CC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9605" y="915605"/>
            <a:ext cx="9408795" cy="25908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9315073" y="7257435"/>
            <a:ext cx="497003" cy="411334"/>
          </a:xfrm>
          <a:prstGeom prst="rect">
            <a:avLst/>
          </a:prstGeom>
        </p:spPr>
        <p:txBody>
          <a:bodyPr lIns="101882" tIns="50941" rIns="101882" bIns="50941" rtlCol="0" anchor="b"/>
          <a:lstStyle>
            <a:lvl1pPr>
              <a:defRPr kumimoji="0" lang="en-US" sz="1300" kern="1200" smtClean="0">
                <a:solidFill>
                  <a:srgbClr val="775F5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1018824"/>
            <a:fld id="{BD8932C4-06C2-4B3E-B9B4-4EEBB934B3D2}" type="slidenum">
              <a:rPr/>
              <a:pPr defTabSz="1018824"/>
              <a:t>‹#›</a:t>
            </a:fld>
            <a:endParaRPr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363" y="172720"/>
            <a:ext cx="706758" cy="57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8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73089" indent="-573089" algn="l" rtl="0" eaLnBrk="1" latinLnBrk="0" hangingPunct="1">
        <a:spcBef>
          <a:spcPts val="780"/>
        </a:spcBef>
        <a:buClrTx/>
        <a:buSzPct val="60000"/>
        <a:buFont typeface="Arial" panose="020B0604020202020204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80619" indent="-573089" algn="l" rtl="0" eaLnBrk="1" latinLnBrk="0" hangingPunct="1">
        <a:spcBef>
          <a:spcPts val="613"/>
        </a:spcBef>
        <a:buClrTx/>
        <a:buSzPct val="70000"/>
        <a:buFont typeface="Arial" panose="020B0604020202020204" pitchFamily="34" charset="0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509412" algn="l" rtl="0" eaLnBrk="1" latinLnBrk="0" hangingPunct="1">
        <a:spcBef>
          <a:spcPts val="557"/>
        </a:spcBef>
        <a:buClrTx/>
        <a:buSzPct val="75000"/>
        <a:buFont typeface="Arial" panose="020B0604020202020204" pitchFamily="34" charset="0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509412" algn="l" rtl="0" eaLnBrk="1" latinLnBrk="0" hangingPunct="1">
        <a:spcBef>
          <a:spcPts val="446"/>
        </a:spcBef>
        <a:buClrTx/>
        <a:buSzPct val="75000"/>
        <a:buFont typeface="Arial" panose="020B0604020202020204" pitchFamily="34" charset="0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509412" algn="l" rtl="0" eaLnBrk="1" latinLnBrk="0" hangingPunct="1">
        <a:spcBef>
          <a:spcPts val="446"/>
        </a:spcBef>
        <a:buClrTx/>
        <a:buSzPct val="65000"/>
        <a:buFont typeface="Arial" panose="020B0604020202020204" pitchFamily="34" charset="0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43296" indent="-25470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48944" indent="-25470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54591" indent="-25470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60238" indent="-25470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359" y="2373249"/>
            <a:ext cx="902556" cy="89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847" y="2381893"/>
            <a:ext cx="902556" cy="89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559" y="2373249"/>
            <a:ext cx="902556" cy="89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286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0837" y="3962400"/>
            <a:ext cx="7704563" cy="249297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Who We are/What We Do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Department of For-Hire Vehicles</a:t>
            </a:r>
            <a:endParaRPr lang="en-US" sz="2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Supplemental Information and Data Points</a:t>
            </a:r>
          </a:p>
          <a:p>
            <a:pPr algn="ctr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endParaRPr 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endParaRPr lang="en-US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Ernest Chrappah – Acting Director, Department of For-Hire Vehicles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we Regulate?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20"/>
          <a:stretch/>
        </p:blipFill>
        <p:spPr bwMode="auto">
          <a:xfrm>
            <a:off x="4701540" y="7482695"/>
            <a:ext cx="960120" cy="200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752600" y="7577835"/>
            <a:ext cx="27432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5867400" y="7583025"/>
            <a:ext cx="26670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2895600" y="708258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OF THE DISTRICT OF COLUMBIA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Office of Mayor Muriel </a:t>
            </a:r>
            <a:r>
              <a:rPr lang="en-US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Bowser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8" y="7010400"/>
            <a:ext cx="574867" cy="6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219200"/>
            <a:ext cx="899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28841"/>
              </p:ext>
            </p:extLst>
          </p:nvPr>
        </p:nvGraphicFramePr>
        <p:xfrm>
          <a:off x="244498" y="3155178"/>
          <a:ext cx="5622902" cy="298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2526"/>
                <a:gridCol w="1017442"/>
                <a:gridCol w="2512934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Vehicle Type</a:t>
                      </a:r>
                      <a:endParaRPr lang="en-US" sz="16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Approx.</a:t>
                      </a:r>
                      <a:endParaRPr lang="en-US" sz="1600" baseline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# of Vehicles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Private </a:t>
                      </a:r>
                      <a:r>
                        <a:rPr lang="en-US" sz="1600" dirty="0" smtClean="0">
                          <a:effectLst/>
                        </a:rPr>
                        <a:t>sedans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100,000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(93.2%)</a:t>
                      </a:r>
                      <a:endParaRPr lang="en-US" sz="1200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Uber</a:t>
                      </a:r>
                      <a:r>
                        <a:rPr lang="en-US" sz="1600" dirty="0" smtClean="0">
                          <a:effectLst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</a:rPr>
                        <a:t>Lyft</a:t>
                      </a:r>
                      <a:r>
                        <a:rPr lang="en-US" sz="1600" dirty="0" smtClean="0">
                          <a:effectLst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</a:rPr>
                        <a:t>Wheelz</a:t>
                      </a:r>
                      <a:r>
                        <a:rPr lang="en-US" sz="1600" dirty="0" smtClean="0">
                          <a:effectLst/>
                        </a:rPr>
                        <a:t>,</a:t>
                      </a:r>
                      <a:r>
                        <a:rPr lang="en-US" sz="1600" baseline="0" dirty="0" smtClean="0">
                          <a:effectLst/>
                        </a:rPr>
                        <a:t> Split, etc.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Taxicabs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(</a:t>
                      </a:r>
                      <a:r>
                        <a:rPr lang="en-US" sz="1200" i="1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6.5%)</a:t>
                      </a:r>
                      <a:endParaRPr lang="en-US" sz="1200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97 taxi companies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</a:rPr>
                        <a:t>(Yellow</a:t>
                      </a:r>
                      <a:r>
                        <a:rPr lang="en-US" sz="1400" i="1" baseline="0" dirty="0" smtClean="0">
                          <a:effectLst/>
                        </a:rPr>
                        <a:t> Cab, VIP, Grand Cab, etc.)</a:t>
                      </a:r>
                      <a:endParaRPr lang="en-US" sz="1400" i="1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7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Limousines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(0.3%)</a:t>
                      </a:r>
                      <a:endParaRPr lang="en-US" sz="1200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Limousine companies</a:t>
                      </a:r>
                      <a:endParaRPr lang="en-US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2400" y="145798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Vehicle-For-Hire Innovation Amendment Act of </a:t>
            </a:r>
            <a:r>
              <a:rPr lang="en-US" sz="2800" b="1" dirty="0" smtClean="0"/>
              <a:t>2014 </a:t>
            </a:r>
            <a:r>
              <a:rPr lang="en-US" sz="2800" dirty="0" smtClean="0"/>
              <a:t>has expanded the overall scope for the Office of Taxicabs.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715" y="6352401"/>
            <a:ext cx="549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 that Taxis and Limousine represent less than 10% of the vehicles in our ecosystem. </a:t>
            </a:r>
            <a:endParaRPr lang="en-US" sz="12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D7D7D7"/>
              </a:clrFrom>
              <a:clrTo>
                <a:srgbClr val="D7D7D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t="442" r="27149" b="1565"/>
          <a:stretch/>
        </p:blipFill>
        <p:spPr bwMode="auto">
          <a:xfrm>
            <a:off x="5894818" y="3167063"/>
            <a:ext cx="3773956" cy="376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64" t="3296" r="5292" b="84108"/>
          <a:stretch/>
        </p:blipFill>
        <p:spPr bwMode="auto">
          <a:xfrm>
            <a:off x="9067800" y="6396378"/>
            <a:ext cx="975669" cy="59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2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Agency Funded?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20"/>
          <a:stretch/>
        </p:blipFill>
        <p:spPr bwMode="auto">
          <a:xfrm>
            <a:off x="4701540" y="7482695"/>
            <a:ext cx="960120" cy="200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752600" y="7577835"/>
            <a:ext cx="27432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5867400" y="7583025"/>
            <a:ext cx="26670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2895600" y="708258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OF THE DISTRICT OF COLUMBIA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Office of Mayor Muriel </a:t>
            </a:r>
            <a:r>
              <a:rPr lang="en-US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Bowser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8" y="7010400"/>
            <a:ext cx="574867" cy="6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219200"/>
            <a:ext cx="899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" t="9102" r="6204" b="12936"/>
          <a:stretch/>
        </p:blipFill>
        <p:spPr bwMode="auto">
          <a:xfrm>
            <a:off x="685137" y="1817132"/>
            <a:ext cx="377621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69" t="4078" b="82131"/>
          <a:stretch/>
        </p:blipFill>
        <p:spPr bwMode="auto">
          <a:xfrm>
            <a:off x="3272417" y="5621368"/>
            <a:ext cx="1429123" cy="59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1447800"/>
            <a:ext cx="239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FY16 Approved Budget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1447800"/>
            <a:ext cx="31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FY16 Special Purpose Revenue</a:t>
            </a:r>
            <a:endParaRPr lang="en-US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" t="2115" r="1329" b="2311"/>
          <a:stretch/>
        </p:blipFill>
        <p:spPr bwMode="auto">
          <a:xfrm>
            <a:off x="6052070" y="2756075"/>
            <a:ext cx="2297659" cy="200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V="1">
            <a:off x="2667000" y="3963983"/>
            <a:ext cx="3394824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1072440">
            <a:off x="4195772" y="4094968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Breakdown of Special Purpose Revenue</a:t>
            </a:r>
            <a:endParaRPr lang="en-US" sz="900" i="1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5943600" y="5715000"/>
            <a:ext cx="1523998" cy="1036117"/>
          </a:xfrm>
          <a:prstGeom prst="wedgeRoundRectCallout">
            <a:avLst>
              <a:gd name="adj1" fmla="val 21200"/>
              <a:gd name="adj2" fmla="val -16613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i="1" dirty="0" smtClean="0"/>
              <a:t>Note that the </a:t>
            </a:r>
            <a:r>
              <a:rPr lang="en-US" sz="900" b="1" i="1" dirty="0" smtClean="0"/>
              <a:t>private vehicle-for-hire industry </a:t>
            </a:r>
            <a:r>
              <a:rPr lang="en-US" sz="900" i="1" dirty="0" smtClean="0"/>
              <a:t>(</a:t>
            </a:r>
            <a:r>
              <a:rPr lang="en-US" sz="900" i="1" dirty="0" err="1" smtClean="0"/>
              <a:t>Uber</a:t>
            </a:r>
            <a:r>
              <a:rPr lang="en-US" sz="900" i="1" dirty="0" smtClean="0"/>
              <a:t>, </a:t>
            </a:r>
            <a:r>
              <a:rPr lang="en-US" sz="900" i="1" dirty="0" err="1" smtClean="0"/>
              <a:t>Lyft</a:t>
            </a:r>
            <a:r>
              <a:rPr lang="en-US" sz="900" i="1" dirty="0" smtClean="0"/>
              <a:t>, etc.) contributes 25% toward the agency’s special purpose revenue. </a:t>
            </a:r>
            <a:endParaRPr lang="en-US" sz="900" i="1" dirty="0"/>
          </a:p>
        </p:txBody>
      </p:sp>
      <p:sp>
        <p:nvSpPr>
          <p:cNvPr id="6" name="Rectangle 5"/>
          <p:cNvSpPr/>
          <p:nvPr/>
        </p:nvSpPr>
        <p:spPr>
          <a:xfrm>
            <a:off x="7836765" y="5105400"/>
            <a:ext cx="117653" cy="117653"/>
          </a:xfrm>
          <a:prstGeom prst="rect">
            <a:avLst/>
          </a:prstGeom>
          <a:solidFill>
            <a:srgbClr val="D57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37831" y="4905927"/>
            <a:ext cx="117653" cy="117653"/>
          </a:xfrm>
          <a:prstGeom prst="rect">
            <a:avLst/>
          </a:prstGeom>
          <a:solidFill>
            <a:srgbClr val="8438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36764" y="4724400"/>
            <a:ext cx="117653" cy="117653"/>
          </a:xfrm>
          <a:prstGeom prst="rect">
            <a:avLst/>
          </a:prstGeom>
          <a:solidFill>
            <a:srgbClr val="FEE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31469" y="4690483"/>
            <a:ext cx="164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and Fees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31565" y="4857031"/>
            <a:ext cx="164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Dispatch (Uber, Lyft, </a:t>
            </a:r>
            <a:r>
              <a:rPr lang="en-US" sz="8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31565" y="5044613"/>
            <a:ext cx="164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 Surcharge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Relationships do we Manage?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20"/>
          <a:stretch/>
        </p:blipFill>
        <p:spPr bwMode="auto">
          <a:xfrm>
            <a:off x="4701540" y="7482695"/>
            <a:ext cx="960120" cy="200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752600" y="7577835"/>
            <a:ext cx="27432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5867400" y="7583025"/>
            <a:ext cx="26670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2895600" y="708258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OF THE DISTRICT OF COLUMBIA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Office of Mayor Muriel </a:t>
            </a:r>
            <a:r>
              <a:rPr lang="en-US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Bowser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8" y="7010400"/>
            <a:ext cx="574867" cy="6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219200"/>
            <a:ext cx="899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470098708"/>
              </p:ext>
            </p:extLst>
          </p:nvPr>
        </p:nvGraphicFramePr>
        <p:xfrm>
          <a:off x="260264" y="1650087"/>
          <a:ext cx="9417136" cy="5030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097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Services do we Provide?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20"/>
          <a:stretch/>
        </p:blipFill>
        <p:spPr bwMode="auto">
          <a:xfrm>
            <a:off x="4701540" y="7482695"/>
            <a:ext cx="960120" cy="200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752600" y="7577835"/>
            <a:ext cx="27432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5867400" y="7583025"/>
            <a:ext cx="26670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2895600" y="708258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OF THE DISTRICT OF COLUMBIA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Office of Mayor Muriel </a:t>
            </a:r>
            <a:r>
              <a:rPr lang="en-US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Bowser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8" y="7010400"/>
            <a:ext cx="574867" cy="6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2C4-06C2-4B3E-B9B4-4EEBB934B3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219200"/>
            <a:ext cx="899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94610800"/>
              </p:ext>
            </p:extLst>
          </p:nvPr>
        </p:nvGraphicFramePr>
        <p:xfrm>
          <a:off x="565709" y="2286000"/>
          <a:ext cx="6705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1371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provides a number of services to enhance the overall experience of our stakeholders including: 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7620000" y="2590800"/>
            <a:ext cx="2057400" cy="3733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 smtClean="0"/>
              <a:t>Some examples of what the agency is </a:t>
            </a: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1200" dirty="0" smtClean="0"/>
              <a:t> includes:</a:t>
            </a:r>
          </a:p>
          <a:p>
            <a:endParaRPr lang="en-US" sz="1200" dirty="0" smtClean="0"/>
          </a:p>
          <a:p>
            <a:pPr algn="ctr"/>
            <a:endParaRPr lang="en-US" sz="1200" dirty="0"/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200" dirty="0" smtClean="0"/>
              <a:t>We are </a:t>
            </a: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dirty="0" smtClean="0"/>
              <a:t>a </a:t>
            </a:r>
            <a:r>
              <a:rPr lang="en-US" sz="1200" dirty="0"/>
              <a:t>cab company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200" dirty="0"/>
              <a:t>We are </a:t>
            </a: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dirty="0" smtClean="0"/>
              <a:t>a </a:t>
            </a:r>
            <a:r>
              <a:rPr lang="en-US" sz="1200" dirty="0"/>
              <a:t>dispatch </a:t>
            </a:r>
            <a:r>
              <a:rPr lang="en-US" sz="1200" dirty="0" smtClean="0"/>
              <a:t>company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200" dirty="0"/>
              <a:t>We do 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dirty="0"/>
              <a:t>employ vehicle operators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200" dirty="0"/>
              <a:t>We do 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dirty="0"/>
              <a:t>employ </a:t>
            </a:r>
            <a:r>
              <a:rPr lang="en-US" sz="1200" dirty="0" smtClean="0"/>
              <a:t>dispatchers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200" dirty="0"/>
              <a:t>We do 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dirty="0" smtClean="0"/>
              <a:t>lease or own taxicabs</a:t>
            </a:r>
            <a:endParaRPr lang="en-US" sz="1200" dirty="0"/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200" dirty="0" smtClean="0"/>
              <a:t>We do </a:t>
            </a: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dirty="0" smtClean="0"/>
              <a:t>compete with taxicab companies or private companies such as </a:t>
            </a:r>
            <a:r>
              <a:rPr lang="en-US" sz="1200" dirty="0" err="1" smtClean="0"/>
              <a:t>Uber</a:t>
            </a:r>
            <a:r>
              <a:rPr lang="en-US" sz="1200" dirty="0" smtClean="0"/>
              <a:t> and </a:t>
            </a:r>
            <a:r>
              <a:rPr lang="en-US" sz="1200" dirty="0" err="1" smtClean="0"/>
              <a:t>Lyft</a:t>
            </a:r>
            <a:endParaRPr lang="en-US" sz="1200" dirty="0"/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00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MPED Template 120613">
  <a:themeElements>
    <a:clrScheme name="DMPED">
      <a:dk1>
        <a:srgbClr val="002060"/>
      </a:dk1>
      <a:lt1>
        <a:srgbClr val="FFFFFF"/>
      </a:lt1>
      <a:dk2>
        <a:srgbClr val="333333"/>
      </a:dk2>
      <a:lt2>
        <a:srgbClr val="C0C0C0"/>
      </a:lt2>
      <a:accent1>
        <a:srgbClr val="002060"/>
      </a:accent1>
      <a:accent2>
        <a:srgbClr val="CC0000"/>
      </a:accent2>
      <a:accent3>
        <a:srgbClr val="008E00"/>
      </a:accent3>
      <a:accent4>
        <a:srgbClr val="D8B25C"/>
      </a:accent4>
      <a:accent5>
        <a:srgbClr val="451C72"/>
      </a:accent5>
      <a:accent6>
        <a:srgbClr val="968C8C"/>
      </a:accent6>
      <a:hlink>
        <a:srgbClr val="000099"/>
      </a:hlink>
      <a:folHlink>
        <a:srgbClr val="FF505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MPED Template 120613">
  <a:themeElements>
    <a:clrScheme name="DMPED">
      <a:dk1>
        <a:srgbClr val="002060"/>
      </a:dk1>
      <a:lt1>
        <a:srgbClr val="FFFFFF"/>
      </a:lt1>
      <a:dk2>
        <a:srgbClr val="333333"/>
      </a:dk2>
      <a:lt2>
        <a:srgbClr val="C0C0C0"/>
      </a:lt2>
      <a:accent1>
        <a:srgbClr val="002060"/>
      </a:accent1>
      <a:accent2>
        <a:srgbClr val="CC0000"/>
      </a:accent2>
      <a:accent3>
        <a:srgbClr val="008E00"/>
      </a:accent3>
      <a:accent4>
        <a:srgbClr val="D8B25C"/>
      </a:accent4>
      <a:accent5>
        <a:srgbClr val="451C72"/>
      </a:accent5>
      <a:accent6>
        <a:srgbClr val="968C8C"/>
      </a:accent6>
      <a:hlink>
        <a:srgbClr val="000099"/>
      </a:hlink>
      <a:folHlink>
        <a:srgbClr val="FF505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7081</TotalTime>
  <Words>670</Words>
  <Application>Microsoft Office PowerPoint</Application>
  <PresentationFormat>Custom</PresentationFormat>
  <Paragraphs>85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DMPED Template 120613</vt:lpstr>
      <vt:lpstr>1_DMPED Template 120613</vt:lpstr>
      <vt:lpstr>PowerPoint Presentation</vt:lpstr>
      <vt:lpstr>Who do we Regulate?</vt:lpstr>
      <vt:lpstr>How is the Agency Funded?</vt:lpstr>
      <vt:lpstr>What Relationships do we Manage?</vt:lpstr>
      <vt:lpstr>What Services do we Provide?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dartanion.williams@dc.gov</dc:creator>
  <cp:lastModifiedBy>ServUS</cp:lastModifiedBy>
  <cp:revision>442</cp:revision>
  <cp:lastPrinted>2016-05-26T02:24:35Z</cp:lastPrinted>
  <dcterms:created xsi:type="dcterms:W3CDTF">2015-01-21T09:28:43Z</dcterms:created>
  <dcterms:modified xsi:type="dcterms:W3CDTF">2016-10-11T21:09:11Z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2015-01-20T00:00:00Z</vt:filetime>
  </property>
  <property fmtid="{D5CDD505-2E9C-101B-9397-08002B2CF9AE}" pid="3" name="LastSaved">
    <vt:filetime>2015-01-21T00:00:00Z</vt:filetime>
  </property>
</Properties>
</file>